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56" r:id="rId1"/>
  </p:sldMasterIdLst>
  <p:notesMasterIdLst>
    <p:notesMasterId r:id="rId22"/>
  </p:notesMasterIdLst>
  <p:handoutMasterIdLst>
    <p:handoutMasterId r:id="rId23"/>
  </p:handoutMasterIdLst>
  <p:sldIdLst>
    <p:sldId id="257" r:id="rId2"/>
    <p:sldId id="258" r:id="rId3"/>
    <p:sldId id="259" r:id="rId4"/>
    <p:sldId id="391" r:id="rId5"/>
    <p:sldId id="392" r:id="rId6"/>
    <p:sldId id="393" r:id="rId7"/>
    <p:sldId id="411" r:id="rId8"/>
    <p:sldId id="394" r:id="rId9"/>
    <p:sldId id="395" r:id="rId10"/>
    <p:sldId id="388" r:id="rId11"/>
    <p:sldId id="407" r:id="rId12"/>
    <p:sldId id="412" r:id="rId13"/>
    <p:sldId id="408" r:id="rId14"/>
    <p:sldId id="409" r:id="rId15"/>
    <p:sldId id="410" r:id="rId16"/>
    <p:sldId id="404" r:id="rId17"/>
    <p:sldId id="406" r:id="rId18"/>
    <p:sldId id="361" r:id="rId19"/>
    <p:sldId id="386" r:id="rId20"/>
    <p:sldId id="345" r:id="rId21"/>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00"/>
    <a:srgbClr val="006600"/>
    <a:srgbClr val="3CC4C4"/>
    <a:srgbClr val="E8F6E4"/>
    <a:srgbClr val="EEEFD7"/>
    <a:srgbClr val="FF33CC"/>
    <a:srgbClr val="BBCDE3"/>
    <a:srgbClr val="B395D8"/>
    <a:srgbClr val="3E8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5024" autoAdjust="0"/>
    <p:restoredTop sz="98000" autoAdjust="0"/>
  </p:normalViewPr>
  <p:slideViewPr>
    <p:cSldViewPr snapToGrid="0">
      <p:cViewPr varScale="1">
        <p:scale>
          <a:sx n="106" d="100"/>
          <a:sy n="106" d="100"/>
        </p:scale>
        <p:origin x="-52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1470" y="4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8/18/2011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45 minutes</a:t>
            </a:r>
          </a:p>
          <a:p>
            <a:pPr eaLnBrk="1" hangingPunct="1">
              <a:lnSpc>
                <a:spcPct val="80000"/>
              </a:lnSpc>
            </a:pPr>
            <a:r>
              <a:rPr lang="en-US" b="1" dirty="0" smtClean="0"/>
              <a:t>Labs: 30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US" sz="1000" kern="1200" dirty="0" smtClean="0">
                <a:effectLst/>
                <a:latin typeface="Arial" charset="0"/>
                <a:ea typeface="+mn-ea"/>
                <a:cs typeface="+mn-cs"/>
              </a:rPr>
              <a:t>Describe Windows Server 2008 remote management tools.</a:t>
            </a:r>
          </a:p>
          <a:p>
            <a:pPr marL="171450" lvl="0" indent="-171450">
              <a:buFont typeface="Arial" pitchFamily="34" charset="0"/>
              <a:buChar char="•"/>
            </a:pPr>
            <a:r>
              <a:rPr lang="en-US" sz="1000" kern="1200" dirty="0" smtClean="0">
                <a:effectLst/>
                <a:latin typeface="Arial" charset="0"/>
                <a:ea typeface="+mn-ea"/>
                <a:cs typeface="+mn-cs"/>
              </a:rPr>
              <a:t>Describe decentralized systems administration.</a:t>
            </a:r>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6433A_02.pptx.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10</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0" i="0" kern="1200" dirty="0" smtClean="0">
                <a:effectLst/>
                <a:latin typeface="Arial" charset="0"/>
                <a:ea typeface="+mn-ea"/>
                <a:cs typeface="+mn-cs"/>
              </a:rPr>
              <a:t>Introduce RBAC as a method used to break down administrative</a:t>
            </a:r>
            <a:r>
              <a:rPr lang="en-CA" sz="1000" b="0" i="0" kern="1200" baseline="0" dirty="0" smtClean="0">
                <a:effectLst/>
                <a:latin typeface="Arial" charset="0"/>
                <a:ea typeface="+mn-ea"/>
                <a:cs typeface="+mn-cs"/>
              </a:rPr>
              <a:t> privileges based on the duties or “roles” associated with those privileges.</a:t>
            </a:r>
          </a:p>
          <a:p>
            <a:endParaRPr lang="en-CA" sz="1000" b="0" i="0" kern="1200" baseline="0" dirty="0" smtClean="0">
              <a:effectLst/>
              <a:latin typeface="Arial" charset="0"/>
              <a:ea typeface="+mn-ea"/>
              <a:cs typeface="+mn-cs"/>
            </a:endParaRPr>
          </a:p>
          <a:p>
            <a:r>
              <a:rPr lang="en-CA" sz="1000" b="0" i="0" kern="1200" baseline="0" dirty="0" smtClean="0">
                <a:effectLst/>
                <a:latin typeface="Arial" charset="0"/>
                <a:ea typeface="+mn-ea"/>
                <a:cs typeface="+mn-cs"/>
              </a:rPr>
              <a:t>Use the example in the handbook to ensure students have a basic understanding of RBAC.</a:t>
            </a:r>
          </a:p>
          <a:p>
            <a:endParaRPr lang="en-CA" sz="1000" b="0" i="0" kern="1200" baseline="0" dirty="0" smtClean="0">
              <a:effectLst/>
              <a:latin typeface="Arial" charset="0"/>
              <a:ea typeface="+mn-ea"/>
              <a:cs typeface="+mn-cs"/>
            </a:endParaRPr>
          </a:p>
          <a:p>
            <a:r>
              <a:rPr lang="en-CA" sz="1000" b="0" i="0" kern="1200" baseline="0" dirty="0" smtClean="0">
                <a:effectLst/>
                <a:latin typeface="Arial" charset="0"/>
                <a:ea typeface="+mn-ea"/>
                <a:cs typeface="+mn-cs"/>
              </a:rPr>
              <a:t>Stress the importance of RBAC’s separation and division of administrative privileges and how this provides a more secure way to manage admin privileges, especially when compared to the “Domain Admins” scenario commonly used.</a:t>
            </a:r>
          </a:p>
          <a:p>
            <a:endParaRPr lang="en-CA" sz="1000" b="0" i="0" kern="1200" baseline="0" dirty="0" smtClean="0">
              <a:effectLst/>
              <a:latin typeface="Arial" charset="0"/>
              <a:ea typeface="+mn-ea"/>
              <a:cs typeface="+mn-cs"/>
            </a:endParaRPr>
          </a:p>
          <a:p>
            <a:r>
              <a:rPr lang="en-CA" sz="1000" b="0" i="0" kern="1200" baseline="0" dirty="0" smtClean="0">
                <a:effectLst/>
                <a:latin typeface="Arial" charset="0"/>
                <a:ea typeface="+mn-ea"/>
                <a:cs typeface="+mn-cs"/>
              </a:rPr>
              <a:t>Highlight both the best practices for implementing RBAC and the key benefits of a properly implemented RBAC system.</a:t>
            </a:r>
          </a:p>
          <a:p>
            <a:endParaRPr lang="en-CA" sz="1000" b="0" i="0" kern="1200" baseline="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Are you currently implementing any RBAC</a:t>
            </a:r>
            <a:r>
              <a:rPr lang="en-US" dirty="0"/>
              <a:t> </a:t>
            </a:r>
            <a:r>
              <a:rPr lang="en-US" sz="1000" kern="1200" dirty="0" smtClean="0">
                <a:effectLst/>
                <a:latin typeface="Arial" charset="0"/>
                <a:ea typeface="+mn-ea"/>
                <a:cs typeface="+mn-cs"/>
              </a:rPr>
              <a:t>permission delegation in your organization</a:t>
            </a:r>
            <a:r>
              <a:rPr lang="en-CA" sz="1000" kern="1200" dirty="0" smtClean="0">
                <a:effectLst/>
                <a:latin typeface="Arial" charset="0"/>
                <a:ea typeface="+mn-ea"/>
                <a:cs typeface="+mn-cs"/>
              </a:rPr>
              <a:t>?</a:t>
            </a:r>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This is a discussion question by design. It is intended to allow students to relate their experience with RBAC and discuss the merits or drawbacks to their implementation. Guide the discussion accordingly.</a:t>
            </a:r>
          </a:p>
          <a:p>
            <a:endParaRPr lang="en-CA" sz="1000" b="0" i="0" kern="1200" dirty="0" smtClean="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424042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a:t>
            </a:r>
            <a:r>
              <a:rPr lang="en-CA" baseline="0" dirty="0" smtClean="0"/>
              <a:t> the important of least required privilege in IT security.</a:t>
            </a:r>
          </a:p>
          <a:p>
            <a:endParaRPr lang="en-CA" baseline="0" dirty="0" smtClean="0"/>
          </a:p>
          <a:p>
            <a:r>
              <a:rPr lang="en-CA" baseline="0" dirty="0" smtClean="0"/>
              <a:t>Relate the granularity of RBAC groups to least required privilege and how RBAC complements the concept of least required privilege. Essentially, the more specific your privileges assigned to your role groups, the easier it is to give a precise level of privilege to a user by making the user a member of only the role groups they require. </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2308322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Explain how the Delegation of Control</a:t>
            </a:r>
            <a:r>
              <a:rPr lang="en-US" sz="1000" kern="1200" baseline="0" dirty="0" smtClean="0">
                <a:solidFill>
                  <a:schemeClr val="tx1"/>
                </a:solidFill>
                <a:effectLst/>
                <a:latin typeface="Arial" charset="0"/>
                <a:ea typeface="+mn-ea"/>
                <a:cs typeface="+mn-cs"/>
              </a:rPr>
              <a:t> Wizard allows administrators to delegate key tasks to non-administrative users.</a:t>
            </a:r>
            <a:endParaRPr lang="en-CA" sz="1000" kern="1200" dirty="0" smtClean="0">
              <a:solidFill>
                <a:schemeClr val="tx1"/>
              </a:solidFill>
              <a:effectLst/>
              <a:latin typeface="Arial" charset="0"/>
              <a:ea typeface="+mn-ea"/>
              <a:cs typeface="+mn-cs"/>
            </a:endParaRPr>
          </a:p>
          <a:p>
            <a:endParaRPr lang="en-CA" dirty="0" smtClean="0"/>
          </a:p>
          <a:p>
            <a:pPr marL="0" lvl="0" indent="0">
              <a:buFont typeface="Arial" pitchFamily="34" charset="0"/>
              <a:buNone/>
            </a:pPr>
            <a:r>
              <a:rPr lang="en-CA" sz="1000" kern="1200" dirty="0" smtClean="0">
                <a:solidFill>
                  <a:schemeClr val="tx1"/>
                </a:solidFill>
                <a:effectLst/>
                <a:latin typeface="Arial" charset="0"/>
                <a:ea typeface="+mn-ea"/>
                <a:cs typeface="+mn-cs"/>
              </a:rPr>
              <a:t>Explain</a:t>
            </a:r>
            <a:r>
              <a:rPr lang="en-CA" sz="1000" kern="1200" baseline="0" dirty="0" smtClean="0">
                <a:solidFill>
                  <a:schemeClr val="tx1"/>
                </a:solidFill>
                <a:effectLst/>
                <a:latin typeface="Arial" charset="0"/>
                <a:ea typeface="+mn-ea"/>
                <a:cs typeface="+mn-cs"/>
              </a:rPr>
              <a:t> how the Delegation of Control Wizard can assist with assigning permissions to role groups created for an RBAC implementation.</a:t>
            </a:r>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2308322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Detailed Demonstration Steps</a:t>
            </a:r>
            <a:r>
              <a:rPr lang="en-US" sz="1000" b="0" kern="1200" dirty="0" smtClean="0">
                <a:effectLst/>
                <a:latin typeface="Arial" charset="0"/>
                <a:ea typeface="+mn-ea"/>
                <a:cs typeface="+mn-cs"/>
              </a:rPr>
              <a:t> </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virtual machine to complete this demonstration. Log on to the virtual machine as </a:t>
            </a:r>
            <a:r>
              <a:rPr lang="en-US" sz="1000" b="1" kern="1200" dirty="0" err="1" smtClean="0">
                <a:effectLst/>
                <a:latin typeface="Arial" charset="0"/>
                <a:ea typeface="+mn-ea"/>
                <a:cs typeface="+mn-cs"/>
              </a:rPr>
              <a:t>Contoso</a:t>
            </a:r>
            <a:r>
              <a:rPr lang="en-US" sz="1000" b="1" kern="1200" dirty="0" smtClean="0">
                <a:effectLst/>
                <a:latin typeface="Arial" charset="0"/>
                <a:ea typeface="+mn-ea"/>
                <a:cs typeface="+mn-cs"/>
              </a:rPr>
              <a:t>\Administrator</a:t>
            </a:r>
            <a:r>
              <a:rPr lang="en-US" sz="1000" kern="1200" dirty="0" smtClean="0">
                <a:effectLst/>
                <a:latin typeface="Arial" charset="0"/>
                <a:ea typeface="+mn-ea"/>
                <a:cs typeface="+mn-cs"/>
              </a:rPr>
              <a:t>, with the password, </a:t>
            </a:r>
            <a:r>
              <a:rPr lang="en-US" sz="1000" b="1" kern="1200" dirty="0" smtClean="0">
                <a:effectLst/>
                <a:latin typeface="Arial" charset="0"/>
                <a:ea typeface="+mn-ea"/>
                <a:cs typeface="+mn-cs"/>
              </a:rPr>
              <a:t>Pa$$w0rd</a:t>
            </a:r>
            <a:r>
              <a:rPr lang="en-US" sz="1000" kern="1200" dirty="0" smtClean="0">
                <a:effectLst/>
                <a:latin typeface="Arial" charset="0"/>
                <a:ea typeface="+mn-ea"/>
                <a:cs typeface="+mn-cs"/>
              </a:rPr>
              <a:t>.</a:t>
            </a:r>
          </a:p>
          <a:p>
            <a:pPr lvl="0"/>
            <a:r>
              <a:rPr lang="en-US" sz="1000" kern="1200" dirty="0" smtClean="0">
                <a:effectLst/>
                <a:latin typeface="Arial" charset="0"/>
                <a:ea typeface="+mn-ea"/>
                <a:cs typeface="+mn-cs"/>
              </a:rPr>
              <a:t>Switch to NYC-DC1.</a:t>
            </a:r>
          </a:p>
          <a:p>
            <a:pPr lvl="0"/>
            <a:endParaRPr lang="en-US"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NYC-DC1, 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Administrative Tools</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Active Directory Users and Computers</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Active Directory Users and Computers </a:t>
            </a:r>
            <a:r>
              <a:rPr lang="en-US" sz="1000" kern="1200" dirty="0" smtClean="0">
                <a:effectLst/>
                <a:latin typeface="Arial" charset="0"/>
                <a:ea typeface="+mn-ea"/>
                <a:cs typeface="+mn-cs"/>
              </a:rPr>
              <a:t>window, right-click the </a:t>
            </a:r>
            <a:r>
              <a:rPr lang="en-US" sz="1000" b="1" kern="1200" dirty="0" smtClean="0">
                <a:effectLst/>
                <a:latin typeface="Arial" charset="0"/>
                <a:ea typeface="+mn-ea"/>
                <a:cs typeface="+mn-cs"/>
              </a:rPr>
              <a:t>Contoso.com </a:t>
            </a:r>
            <a:r>
              <a:rPr lang="en-US" sz="1000" kern="1200" dirty="0" smtClean="0">
                <a:effectLst/>
                <a:latin typeface="Arial" charset="0"/>
                <a:ea typeface="+mn-ea"/>
                <a:cs typeface="+mn-cs"/>
              </a:rPr>
              <a:t>domain node and then click </a:t>
            </a:r>
            <a:r>
              <a:rPr lang="en-US" sz="1000" b="1" kern="1200" dirty="0" smtClean="0">
                <a:effectLst/>
                <a:latin typeface="Arial" charset="0"/>
                <a:ea typeface="+mn-ea"/>
                <a:cs typeface="+mn-cs"/>
              </a:rPr>
              <a:t>Delegate Control</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Delegation of Control Wizard </a:t>
            </a:r>
            <a:r>
              <a:rPr lang="en-US" sz="1000" kern="1200" dirty="0" smtClean="0">
                <a:effectLst/>
                <a:latin typeface="Arial" charset="0"/>
                <a:ea typeface="+mn-ea"/>
                <a:cs typeface="+mn-cs"/>
              </a:rPr>
              <a:t>window,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Users or Groups </a:t>
            </a:r>
            <a:r>
              <a:rPr lang="en-US" sz="1000" kern="1200" dirty="0" smtClean="0">
                <a:effectLst/>
                <a:latin typeface="Arial" charset="0"/>
                <a:ea typeface="+mn-ea"/>
                <a:cs typeface="+mn-cs"/>
              </a:rPr>
              <a:t>page, click the </a:t>
            </a:r>
            <a:r>
              <a:rPr lang="en-US" sz="1000" b="1" kern="1200" dirty="0" smtClean="0">
                <a:effectLst/>
                <a:latin typeface="Arial" charset="0"/>
                <a:ea typeface="+mn-ea"/>
                <a:cs typeface="+mn-cs"/>
              </a:rPr>
              <a:t>Add</a:t>
            </a:r>
            <a:r>
              <a:rPr lang="en-US" sz="1000" kern="1200" dirty="0" smtClean="0">
                <a:effectLst/>
                <a:latin typeface="Arial" charset="0"/>
                <a:ea typeface="+mn-ea"/>
                <a:cs typeface="+mn-cs"/>
              </a:rPr>
              <a:t> button.</a:t>
            </a: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Select Users, Computers, or Groups </a:t>
            </a:r>
            <a:r>
              <a:rPr lang="en-US" sz="1000" kern="1200" dirty="0" smtClean="0">
                <a:effectLst/>
                <a:latin typeface="Arial" charset="0"/>
                <a:ea typeface="+mn-ea"/>
                <a:cs typeface="+mn-cs"/>
              </a:rPr>
              <a:t>window, type </a:t>
            </a:r>
            <a:r>
              <a:rPr lang="en-US" sz="1000" b="1" kern="1200" dirty="0" smtClean="0">
                <a:effectLst/>
                <a:latin typeface="Arial" charset="0"/>
                <a:ea typeface="+mn-ea"/>
                <a:cs typeface="+mn-cs"/>
              </a:rPr>
              <a:t>IT </a:t>
            </a:r>
            <a:r>
              <a:rPr lang="en-US" sz="1000" kern="1200" dirty="0" smtClean="0">
                <a:effectLst/>
                <a:latin typeface="Arial" charset="0"/>
                <a:ea typeface="+mn-ea"/>
                <a:cs typeface="+mn-cs"/>
              </a:rPr>
              <a:t>into the</a:t>
            </a:r>
            <a:r>
              <a:rPr lang="en-US" sz="1000" b="1" kern="1200" dirty="0" smtClean="0">
                <a:effectLst/>
                <a:latin typeface="Arial" charset="0"/>
                <a:ea typeface="+mn-ea"/>
                <a:cs typeface="+mn-cs"/>
              </a:rPr>
              <a:t> Enter the object names to select</a:t>
            </a:r>
            <a:r>
              <a:rPr lang="en-US" sz="1000" kern="1200" dirty="0" smtClean="0">
                <a:effectLst/>
                <a:latin typeface="Arial" charset="0"/>
                <a:ea typeface="+mn-ea"/>
                <a:cs typeface="+mn-cs"/>
              </a:rPr>
              <a:t> field, click the </a:t>
            </a:r>
            <a:r>
              <a:rPr lang="en-US" sz="1000" b="1" kern="1200" dirty="0" smtClean="0">
                <a:effectLst/>
                <a:latin typeface="Arial" charset="0"/>
                <a:ea typeface="+mn-ea"/>
                <a:cs typeface="+mn-cs"/>
              </a:rPr>
              <a:t>Check Names </a:t>
            </a:r>
            <a:r>
              <a:rPr lang="en-US" sz="1000" kern="1200" dirty="0" smtClean="0">
                <a:effectLst/>
                <a:latin typeface="Arial" charset="0"/>
                <a:ea typeface="+mn-ea"/>
                <a:cs typeface="+mn-cs"/>
              </a:rPr>
              <a:t>button, and then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Users or Groups </a:t>
            </a:r>
            <a:r>
              <a:rPr lang="en-US" sz="1000" kern="1200" dirty="0" smtClean="0">
                <a:effectLst/>
                <a:latin typeface="Arial" charset="0"/>
                <a:ea typeface="+mn-ea"/>
                <a:cs typeface="+mn-cs"/>
              </a:rPr>
              <a:t>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Show the students the list of common tasks.</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Tasks to Delegate</a:t>
            </a:r>
            <a:r>
              <a:rPr lang="en-US" sz="1000" kern="1200" dirty="0" smtClean="0">
                <a:effectLst/>
                <a:latin typeface="Arial" charset="0"/>
                <a:ea typeface="+mn-ea"/>
                <a:cs typeface="+mn-cs"/>
              </a:rPr>
              <a:t> page, select </a:t>
            </a:r>
            <a:r>
              <a:rPr lang="en-US" sz="1000" b="1" kern="1200" dirty="0" smtClean="0">
                <a:effectLst/>
                <a:latin typeface="Arial" charset="0"/>
                <a:ea typeface="+mn-ea"/>
                <a:cs typeface="+mn-cs"/>
              </a:rPr>
              <a:t>Create a custom task to delegate, </a:t>
            </a:r>
            <a:r>
              <a:rPr lang="en-US" sz="1000" kern="1200" dirty="0" smtClean="0">
                <a:effectLst/>
                <a:latin typeface="Arial" charset="0"/>
                <a:ea typeface="+mn-ea"/>
                <a:cs typeface="+mn-cs"/>
              </a:rPr>
              <a:t>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Active Directory Object Type </a:t>
            </a:r>
            <a:r>
              <a:rPr lang="en-US" sz="1000" kern="1200" dirty="0" smtClean="0">
                <a:effectLst/>
                <a:latin typeface="Arial" charset="0"/>
                <a:ea typeface="+mn-ea"/>
                <a:cs typeface="+mn-cs"/>
              </a:rPr>
              <a:t>page, ensure that </a:t>
            </a:r>
            <a:r>
              <a:rPr lang="en-US" sz="1000" b="1" kern="1200" dirty="0" smtClean="0">
                <a:effectLst/>
                <a:latin typeface="Arial" charset="0"/>
                <a:ea typeface="+mn-ea"/>
                <a:cs typeface="+mn-cs"/>
              </a:rPr>
              <a:t>This folder, existing objects in this folder, and creation of new objects in this folder </a:t>
            </a:r>
            <a:r>
              <a:rPr lang="en-US" sz="1000" kern="1200" dirty="0" smtClean="0">
                <a:effectLst/>
                <a:latin typeface="Arial" charset="0"/>
                <a:ea typeface="+mn-ea"/>
                <a:cs typeface="+mn-cs"/>
              </a:rPr>
              <a:t>is selected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Permissions</a:t>
            </a:r>
            <a:r>
              <a:rPr lang="en-US" sz="1000" kern="1200" dirty="0" smtClean="0">
                <a:effectLst/>
                <a:latin typeface="Arial" charset="0"/>
                <a:ea typeface="+mn-ea"/>
                <a:cs typeface="+mn-cs"/>
              </a:rPr>
              <a:t> page, select the check box next to </a:t>
            </a:r>
            <a:r>
              <a:rPr lang="en-US" sz="1000" b="1" kern="1200" dirty="0" smtClean="0">
                <a:effectLst/>
                <a:latin typeface="Arial" charset="0"/>
                <a:ea typeface="+mn-ea"/>
                <a:cs typeface="+mn-cs"/>
              </a:rPr>
              <a:t>Full Control</a:t>
            </a:r>
            <a:r>
              <a:rPr lang="en-US" sz="1000" kern="1200" dirty="0" smtClean="0">
                <a:effectLst/>
                <a:latin typeface="Arial" charset="0"/>
                <a:ea typeface="+mn-ea"/>
                <a:cs typeface="+mn-cs"/>
              </a:rPr>
              <a:t>,</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Completing the Delegation of Control Wizard </a:t>
            </a:r>
            <a:r>
              <a:rPr lang="en-US" sz="1000" kern="1200" dirty="0" smtClean="0">
                <a:effectLst/>
                <a:latin typeface="Arial" charset="0"/>
                <a:ea typeface="+mn-ea"/>
                <a:cs typeface="+mn-cs"/>
              </a:rPr>
              <a:t>page, click </a:t>
            </a:r>
            <a:r>
              <a:rPr lang="en-US" sz="1000" b="1" kern="1200" dirty="0" smtClean="0">
                <a:effectLst/>
                <a:latin typeface="Arial" charset="0"/>
                <a:ea typeface="+mn-ea"/>
                <a:cs typeface="+mn-cs"/>
              </a:rPr>
              <a:t>Finish</a:t>
            </a:r>
            <a:r>
              <a:rPr lang="en-US" sz="1000" kern="1200" dirty="0" smtClean="0">
                <a:effectLst/>
                <a:latin typeface="Arial" charset="0"/>
                <a:ea typeface="+mn-ea"/>
                <a:cs typeface="+mn-cs"/>
              </a:rPr>
              <a:t>.</a:t>
            </a:r>
          </a:p>
          <a:p>
            <a:pPr marL="228600" lvl="0" indent="-228600">
              <a:buFont typeface="+mj-lt"/>
              <a:buAutoNum type="arabicPeriod"/>
            </a:pPr>
            <a:r>
              <a:rPr lang="en-US" sz="1000" kern="1200" dirty="0" smtClean="0">
                <a:effectLst/>
                <a:latin typeface="Arial" charset="0"/>
                <a:ea typeface="+mn-ea"/>
                <a:cs typeface="+mn-cs"/>
              </a:rPr>
              <a:t>Close the </a:t>
            </a:r>
            <a:r>
              <a:rPr lang="en-US" sz="1000" b="1" kern="1200" dirty="0" smtClean="0">
                <a:effectLst/>
                <a:latin typeface="Arial" charset="0"/>
                <a:ea typeface="+mn-ea"/>
                <a:cs typeface="+mn-cs"/>
              </a:rPr>
              <a:t>Active Directory Users and Computers</a:t>
            </a:r>
            <a:r>
              <a:rPr lang="en-US" sz="1000" kern="1200" dirty="0" smtClean="0">
                <a:effectLst/>
                <a:latin typeface="Arial" charset="0"/>
                <a:ea typeface="+mn-ea"/>
                <a:cs typeface="+mn-cs"/>
              </a:rPr>
              <a:t> window.</a:t>
            </a: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1748254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0" i="0" kern="1200" dirty="0" smtClean="0">
                <a:solidFill>
                  <a:schemeClr val="tx1"/>
                </a:solidFill>
                <a:effectLst/>
                <a:latin typeface="Arial" charset="0"/>
                <a:ea typeface="+mn-ea"/>
                <a:cs typeface="+mn-cs"/>
              </a:rPr>
              <a:t>Highlight</a:t>
            </a:r>
            <a:r>
              <a:rPr lang="en-CA" sz="1000" b="0" i="0" kern="1200" baseline="0" dirty="0" smtClean="0">
                <a:solidFill>
                  <a:schemeClr val="tx1"/>
                </a:solidFill>
                <a:effectLst/>
                <a:latin typeface="Arial" charset="0"/>
                <a:ea typeface="+mn-ea"/>
                <a:cs typeface="+mn-cs"/>
              </a:rPr>
              <a:t> and discuss best practices for delegating administrative permissions as listed on the slide.</a:t>
            </a:r>
            <a:endParaRPr lang="en-CA" sz="1000" b="0" i="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2024859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1" kern="1200" dirty="0" smtClean="0">
                <a:effectLst/>
                <a:latin typeface="Arial" charset="0"/>
                <a:ea typeface="+mn-ea"/>
                <a:cs typeface="+mn-cs"/>
              </a:rPr>
              <a:t>The Restricted Groups Group Policy setting</a:t>
            </a:r>
            <a:endParaRPr lang="en-CA" sz="1000" b="1" i="1" kern="1200" dirty="0" smtClean="0">
              <a:effectLst/>
              <a:latin typeface="Arial" charset="0"/>
              <a:ea typeface="+mn-ea"/>
              <a:cs typeface="+mn-cs"/>
            </a:endParaRPr>
          </a:p>
          <a:p>
            <a:r>
              <a:rPr lang="en-CA" sz="1000" kern="1200" dirty="0" smtClean="0">
                <a:effectLst/>
                <a:latin typeface="Arial" charset="0"/>
                <a:ea typeface="+mn-ea"/>
                <a:cs typeface="+mn-cs"/>
              </a:rPr>
              <a:t>Explain</a:t>
            </a:r>
            <a:r>
              <a:rPr lang="en-CA" sz="1000" kern="1200" baseline="0" dirty="0" smtClean="0">
                <a:effectLst/>
                <a:latin typeface="Arial" charset="0"/>
                <a:ea typeface="+mn-ea"/>
                <a:cs typeface="+mn-cs"/>
              </a:rPr>
              <a:t> and discuss the use of the Restricted Groups Group Policy setting. Use examples from experience if applicable.</a:t>
            </a:r>
          </a:p>
          <a:p>
            <a:r>
              <a:rPr lang="en-CA" sz="1000" kern="1200" baseline="0" dirty="0" smtClean="0">
                <a:effectLst/>
                <a:latin typeface="Arial" charset="0"/>
                <a:ea typeface="+mn-ea"/>
                <a:cs typeface="+mn-cs"/>
              </a:rPr>
              <a:t>You may find it helpful to illustrate with an example</a:t>
            </a:r>
            <a:r>
              <a:rPr lang="en-CA" sz="1000" kern="1200" dirty="0" smtClean="0">
                <a:effectLst/>
                <a:latin typeface="Arial" charset="0"/>
                <a:ea typeface="+mn-ea"/>
                <a:cs typeface="+mn-cs"/>
              </a:rPr>
              <a:t> </a:t>
            </a:r>
            <a:r>
              <a:rPr lang="en-CA" sz="1000" kern="1200" baseline="0" dirty="0" smtClean="0">
                <a:effectLst/>
                <a:latin typeface="Arial" charset="0"/>
                <a:ea typeface="+mn-ea"/>
                <a:cs typeface="+mn-cs"/>
              </a:rPr>
              <a:t>to help students visualize what Restricted Groups restricts and why.</a:t>
            </a:r>
          </a:p>
          <a:p>
            <a:endParaRPr lang="en-CA" sz="1000" kern="1200" dirty="0" smtClean="0">
              <a:effectLst/>
              <a:latin typeface="Arial" charset="0"/>
              <a:ea typeface="+mn-ea"/>
              <a:cs typeface="+mn-cs"/>
            </a:endParaRPr>
          </a:p>
          <a:p>
            <a:r>
              <a:rPr lang="en-US" sz="1000" b="1" i="1" kern="1200" dirty="0" smtClean="0">
                <a:effectLst/>
                <a:latin typeface="Arial" charset="0"/>
                <a:ea typeface="+mn-ea"/>
                <a:cs typeface="+mn-cs"/>
              </a:rPr>
              <a:t>Auditing modification to group membership</a:t>
            </a:r>
            <a:endParaRPr lang="en-CA" sz="1000" b="1" i="1" kern="1200" dirty="0" smtClean="0">
              <a:effectLst/>
              <a:latin typeface="Arial" charset="0"/>
              <a:ea typeface="+mn-ea"/>
              <a:cs typeface="+mn-cs"/>
            </a:endParaRPr>
          </a:p>
          <a:p>
            <a:r>
              <a:rPr lang="en-US" sz="1000" kern="1200" dirty="0" smtClean="0">
                <a:effectLst/>
                <a:latin typeface="Arial" charset="0"/>
                <a:ea typeface="+mn-ea"/>
                <a:cs typeface="+mn-cs"/>
              </a:rPr>
              <a:t>Compromised administrative and special groups are a large security concern. Misplaced membership of one of these groups affects the security of your entire organization. As such, membership to these groups should be controlled and monitored.</a:t>
            </a:r>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765743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Are sound RBAC principles being applied in Scenario 1?</a:t>
            </a: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No. The Domain Admins group is a powerful group with wide-reaching permissions in the domain. Role groups should be created in AD DS that represent the key administrative tasks in the environment. Required permissions should be assigned to these groups for the necessary Active Directory objects. If a staff member is responsible for performing one of these roles, their user account should be assigned to the job role groups and modified when roles are rotated. This way, each staff member has only the privileges they need to perform their job.</a:t>
            </a: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can the permissions in Scenario 2 be assigned by using RBAC?</a:t>
            </a: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 group called Research Account Management should be created. This group should be delegated permission to modify user accounts in the Research OU (this could be done by using the Delegation of Authority </a:t>
            </a:r>
            <a:r>
              <a:rPr lang="en-US" dirty="0" smtClean="0"/>
              <a:t>Wizard</a:t>
            </a:r>
            <a:r>
              <a:rPr lang="en-US" sz="1000" kern="1200" dirty="0" smtClean="0">
                <a:effectLst/>
                <a:latin typeface="Arial" charset="0"/>
                <a:ea typeface="+mn-ea"/>
                <a:cs typeface="+mn-cs"/>
              </a:rPr>
              <a:t>). The Research manager’s account (or the Research Manager </a:t>
            </a:r>
            <a:r>
              <a:rPr lang="en-US" dirty="0" smtClean="0"/>
              <a:t>group–if one </a:t>
            </a:r>
            <a:r>
              <a:rPr lang="en-US" sz="1000" kern="1200" dirty="0" smtClean="0">
                <a:effectLst/>
                <a:latin typeface="Arial" charset="0"/>
                <a:ea typeface="+mn-ea"/>
                <a:cs typeface="+mn-cs"/>
              </a:rPr>
              <a:t>exists) should be made a member of this new Research Account Management group. This allows the Research manager to be assigned the necessary permissions. In addition, these permissions can be assigned to other users if necessary by simply modifying membership to the Research Account Management group.</a:t>
            </a: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can RBAC be applied in Scenario 3?</a:t>
            </a: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Create a new group called Miami AD DS Admins and place the Miami IT staff user accounts into this group. Delegate full control over the Miami Site to this new group in Active Directory Sites and Services.</a:t>
            </a:r>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3480503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18</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smtClean="0">
                <a:effectLst/>
                <a:latin typeface="Arial" charset="0"/>
                <a:ea typeface="+mn-ea"/>
                <a:cs typeface="+mn-cs"/>
              </a:rPr>
              <a:t>Lab Scenario </a:t>
            </a:r>
          </a:p>
          <a:p>
            <a:pPr eaLnBrk="0" hangingPunct="0">
              <a:lnSpc>
                <a:spcPct val="90000"/>
              </a:lnSpc>
              <a:spcBef>
                <a:spcPct val="70000"/>
              </a:spcBef>
              <a:buClr>
                <a:schemeClr val="hlink"/>
              </a:buClr>
              <a:buSzPct val="90000"/>
            </a:pPr>
            <a:r>
              <a:rPr lang="en-CA" sz="1000" b="0" dirty="0" err="1" smtClean="0"/>
              <a:t>Contoso</a:t>
            </a:r>
            <a:r>
              <a:rPr lang="en-CA" sz="1000" b="0" dirty="0" smtClean="0"/>
              <a:t>, Ltd. is currently beginning an Active Directory redesign project. There are two members of the IT department – </a:t>
            </a:r>
            <a:r>
              <a:rPr lang="en-CA" sz="1000" b="0" dirty="0" err="1" smtClean="0"/>
              <a:t>Kenn</a:t>
            </a:r>
            <a:r>
              <a:rPr lang="en-CA" sz="1000" b="0" dirty="0" smtClean="0"/>
              <a:t> Sutton and Christine Koch. Their group will require full control over Active Directory objects in the </a:t>
            </a:r>
            <a:r>
              <a:rPr lang="en-CA" sz="1000" b="0" dirty="0" err="1" smtClean="0"/>
              <a:t>Contoso</a:t>
            </a:r>
            <a:r>
              <a:rPr lang="en-CA" sz="1000" b="0" dirty="0" smtClean="0"/>
              <a:t> domain. Ryan </a:t>
            </a:r>
            <a:r>
              <a:rPr lang="en-CA" sz="1000" b="0" dirty="0" err="1" smtClean="0"/>
              <a:t>Ihrig</a:t>
            </a:r>
            <a:r>
              <a:rPr lang="en-CA" sz="1000" b="0" dirty="0" smtClean="0"/>
              <a:t>, a new intern, has been assigned user management tasks to alleviate department load while </a:t>
            </a:r>
            <a:r>
              <a:rPr lang="en-CA" sz="1000" b="0" dirty="0" err="1" smtClean="0"/>
              <a:t>Kenn</a:t>
            </a:r>
            <a:r>
              <a:rPr lang="en-CA" sz="1000" b="0" dirty="0" smtClean="0"/>
              <a:t> and Christine work on the project.</a:t>
            </a:r>
          </a:p>
          <a:p>
            <a:pPr eaLnBrk="0" hangingPunct="0">
              <a:lnSpc>
                <a:spcPct val="90000"/>
              </a:lnSpc>
              <a:spcBef>
                <a:spcPct val="70000"/>
              </a:spcBef>
              <a:buClr>
                <a:schemeClr val="hlink"/>
              </a:buClr>
              <a:buSzPct val="90000"/>
            </a:pPr>
            <a:r>
              <a:rPr lang="en-CA" sz="1000" b="0" dirty="0" smtClean="0"/>
              <a:t>You have been asked to provide the Active Directory groups and permissions that will allow these changes to take place. You have also been asked to enable auditing on the Domain Admins group, Enterprise Admins group, and any newly created groups that have been granted administrative-level permissions.</a:t>
            </a:r>
            <a:br>
              <a:rPr lang="en-CA" sz="1000" b="0" dirty="0" smtClean="0"/>
            </a:br>
            <a:endParaRPr lang="en-CA" sz="1000" b="0" dirty="0" smtClean="0"/>
          </a:p>
          <a:p>
            <a:r>
              <a:rPr lang="en-CA" sz="1000" b="1" kern="1200" dirty="0" smtClean="0">
                <a:effectLst/>
                <a:latin typeface="Arial" charset="0"/>
                <a:ea typeface="+mn-ea"/>
                <a:cs typeface="+mn-cs"/>
              </a:rPr>
              <a:t>Lab</a:t>
            </a:r>
            <a:r>
              <a:rPr lang="en-CA" sz="1000" b="1" kern="1200" baseline="0" dirty="0" smtClean="0">
                <a:effectLst/>
                <a:latin typeface="Arial" charset="0"/>
                <a:ea typeface="+mn-ea"/>
                <a:cs typeface="+mn-cs"/>
              </a:rPr>
              <a:t> Objectives</a:t>
            </a:r>
            <a:endParaRPr lang="en-CA" sz="1000" b="1"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Create an administrative-level role group.</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Create a user management role group.</a:t>
            </a:r>
            <a:endParaRPr lang="en-CA"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Enable and configure auditing for sensitive groups.</a:t>
            </a:r>
          </a:p>
          <a:p>
            <a:pPr marL="0" lvl="0" indent="0">
              <a:buFont typeface="Arial" pitchFamily="34" charset="0"/>
              <a:buNone/>
            </a:pPr>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Exercise 1: </a:t>
            </a:r>
            <a:r>
              <a:rPr lang="en-US" b="1" dirty="0" smtClean="0"/>
              <a:t>Creating an </a:t>
            </a:r>
            <a:r>
              <a:rPr lang="en-US" sz="1000" b="1" kern="1200" dirty="0" smtClean="0">
                <a:effectLst/>
                <a:latin typeface="Arial" charset="0"/>
                <a:ea typeface="+mn-ea"/>
                <a:cs typeface="+mn-cs"/>
              </a:rPr>
              <a:t>administrative-level role group</a:t>
            </a:r>
            <a:endParaRPr lang="en-CA" sz="1000" b="1" kern="1200" dirty="0" smtClean="0">
              <a:effectLst/>
              <a:latin typeface="Arial" charset="0"/>
              <a:ea typeface="+mn-ea"/>
              <a:cs typeface="+mn-cs"/>
            </a:endParaRPr>
          </a:p>
          <a:p>
            <a:pPr marL="0" lvl="0" indent="0">
              <a:buFont typeface="+mj-lt"/>
              <a:buNone/>
            </a:pPr>
            <a:endParaRPr lang="en-US" sz="1000" kern="1200" dirty="0" smtClean="0">
              <a:effectLst/>
              <a:latin typeface="Arial" charset="0"/>
              <a:ea typeface="+mn-ea"/>
              <a:cs typeface="+mn-cs"/>
            </a:endParaRPr>
          </a:p>
          <a:p>
            <a:pPr marL="0" lvl="0" indent="0">
              <a:buFont typeface="+mj-lt"/>
              <a:buNone/>
            </a:pPr>
            <a:r>
              <a:rPr lang="en-US" sz="1000" b="1" kern="1200" dirty="0" smtClean="0">
                <a:effectLst/>
                <a:latin typeface="Arial" charset="0"/>
                <a:ea typeface="+mn-ea"/>
                <a:cs typeface="+mn-cs"/>
              </a:rPr>
              <a:t>Exercise 2: Creating an account management group</a:t>
            </a:r>
          </a:p>
          <a:p>
            <a:pPr marL="0" lvl="0" indent="0">
              <a:buFont typeface="+mj-lt"/>
              <a:buNone/>
            </a:pPr>
            <a:endParaRPr lang="en-US" sz="1000" kern="1200" dirty="0" smtClean="0">
              <a:effectLst/>
              <a:latin typeface="Arial" charset="0"/>
              <a:ea typeface="+mn-ea"/>
              <a:cs typeface="+mn-cs"/>
            </a:endParaRPr>
          </a:p>
          <a:p>
            <a:pPr marL="0" marR="0" lvl="0" indent="0" algn="l" defTabSz="914400" rtl="0" eaLnBrk="0" fontAlgn="base" latinLnBrk="0" hangingPunct="0">
              <a:lnSpc>
                <a:spcPct val="100000"/>
              </a:lnSpc>
              <a:spcBef>
                <a:spcPct val="0"/>
              </a:spcBef>
              <a:spcAft>
                <a:spcPct val="60000"/>
              </a:spcAft>
              <a:buClrTx/>
              <a:buSzTx/>
              <a:buFont typeface="+mj-lt"/>
              <a:buNone/>
              <a:tabLst/>
              <a:defRPr/>
            </a:pPr>
            <a:r>
              <a:rPr lang="en-US" sz="1000" b="1" kern="1200" dirty="0" smtClean="0">
                <a:effectLst/>
                <a:latin typeface="Arial" charset="0"/>
                <a:ea typeface="+mn-ea"/>
                <a:cs typeface="+mn-cs"/>
              </a:rPr>
              <a:t>Exercise 3: Enabling and configuring auditing for sensitive groups</a:t>
            </a:r>
            <a:endParaRPr lang="en-CA" sz="1000" b="1" kern="1200" dirty="0" smtClean="0">
              <a:effectLst/>
              <a:latin typeface="Arial" charset="0"/>
              <a:ea typeface="+mn-ea"/>
              <a:cs typeface="+mn-cs"/>
            </a:endParaRPr>
          </a:p>
          <a:p>
            <a:pPr marL="0" lvl="0" indent="0">
              <a:buFont typeface="+mj-lt"/>
              <a:buNone/>
            </a:pPr>
            <a:endParaRPr lang="en-CA" sz="1000" kern="1200" dirty="0" smtClean="0">
              <a:effectLst/>
              <a:latin typeface="Arial" charset="0"/>
              <a:ea typeface="+mn-ea"/>
              <a:cs typeface="+mn-cs"/>
            </a:endParaRPr>
          </a:p>
          <a:p>
            <a:pPr marL="0" lvl="0" indent="0">
              <a:buFont typeface="Arial" pitchFamily="34" charset="0"/>
              <a:buNone/>
            </a:pPr>
            <a:endParaRPr lang="en-CA" sz="1000" kern="1200" dirty="0" smtClean="0">
              <a:effectLst/>
              <a:latin typeface="Arial" charset="0"/>
              <a:ea typeface="+mn-ea"/>
              <a:cs typeface="+mn-cs"/>
            </a:endParaRPr>
          </a:p>
          <a:p>
            <a:pPr>
              <a:lnSpc>
                <a:spcPct val="90000"/>
              </a:lnSpc>
            </a:pPr>
            <a:endParaRPr lang="en-US" dirty="0" smtClean="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19</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8"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20</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smtClean="0">
                <a:effectLst/>
                <a:latin typeface="Arial" charset="0"/>
                <a:ea typeface="+mn-ea"/>
                <a:cs typeface="+mn-cs"/>
              </a:rPr>
              <a:t>Question:</a:t>
            </a:r>
            <a:r>
              <a:rPr lang="en-US" sz="1000" b="1" kern="1200" baseline="0" dirty="0" smtClean="0">
                <a:effectLst/>
                <a:latin typeface="Arial" charset="0"/>
                <a:ea typeface="+mn-ea"/>
                <a:cs typeface="+mn-cs"/>
              </a:rPr>
              <a:t> </a:t>
            </a:r>
            <a:r>
              <a:rPr lang="en-US" sz="1000" kern="1200" dirty="0" smtClean="0">
                <a:effectLst/>
                <a:latin typeface="Arial" charset="0"/>
                <a:ea typeface="+mn-ea"/>
                <a:cs typeface="+mn-cs"/>
              </a:rPr>
              <a:t>What additional considerations need to be taken into account when managing servers remotely by using Windows PowerShell in a workgroup environment?</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The remote server will need to be added to the list of </a:t>
            </a:r>
            <a:r>
              <a:rPr lang="en-US" sz="1000" kern="1200" dirty="0" err="1" smtClean="0">
                <a:effectLst/>
                <a:latin typeface="Arial" charset="0"/>
                <a:ea typeface="+mn-ea"/>
                <a:cs typeface="+mn-cs"/>
              </a:rPr>
              <a:t>TrustedHosts</a:t>
            </a:r>
            <a:r>
              <a:rPr lang="en-US" sz="1000" kern="1200" dirty="0" smtClean="0">
                <a:effectLst/>
                <a:latin typeface="Arial" charset="0"/>
                <a:ea typeface="+mn-ea"/>
                <a:cs typeface="+mn-cs"/>
              </a:rPr>
              <a:t> in the </a:t>
            </a:r>
            <a:r>
              <a:rPr lang="en-US" sz="1000" kern="1200" dirty="0" err="1" smtClean="0">
                <a:effectLst/>
                <a:latin typeface="Arial" charset="0"/>
                <a:ea typeface="+mn-ea"/>
                <a:cs typeface="+mn-cs"/>
              </a:rPr>
              <a:t>WinRM</a:t>
            </a:r>
            <a:r>
              <a:rPr lang="en-US" sz="1000" kern="1200" dirty="0" smtClean="0">
                <a:effectLst/>
                <a:latin typeface="Arial" charset="0"/>
                <a:ea typeface="+mn-ea"/>
                <a:cs typeface="+mn-cs"/>
              </a:rPr>
              <a:t> service on the client. Proper Administrative credentials will need to be used to connect to the remote </a:t>
            </a:r>
            <a:r>
              <a:rPr lang="en-US" sz="1000" kern="1200" smtClean="0">
                <a:effectLst/>
                <a:latin typeface="Arial" charset="0"/>
                <a:ea typeface="+mn-ea"/>
                <a:cs typeface="+mn-cs"/>
              </a:rPr>
              <a:t>server also.</a:t>
            </a:r>
            <a:endParaRPr lang="en-CA"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b="1" kern="1200" baseline="0" dirty="0" smtClean="0">
                <a:effectLst/>
                <a:latin typeface="Arial" charset="0"/>
                <a:ea typeface="+mn-ea"/>
                <a:cs typeface="+mn-cs"/>
              </a:rPr>
              <a:t> </a:t>
            </a:r>
            <a:r>
              <a:rPr lang="en-US" sz="1000" kern="1200" dirty="0" smtClean="0">
                <a:effectLst/>
                <a:latin typeface="Arial" charset="0"/>
                <a:ea typeface="+mn-ea"/>
                <a:cs typeface="+mn-cs"/>
              </a:rPr>
              <a:t>Which versions of Windows natively support remote management by using Windows PowerShell?</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Windows Server 2008 R2 and Windows 7.</a:t>
            </a:r>
            <a:endParaRPr lang="en-CA"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b="1" kern="1200" baseline="0" dirty="0" smtClean="0">
                <a:effectLst/>
                <a:latin typeface="Arial" charset="0"/>
                <a:ea typeface="+mn-ea"/>
                <a:cs typeface="+mn-cs"/>
              </a:rPr>
              <a:t> </a:t>
            </a:r>
            <a:r>
              <a:rPr lang="en-US" sz="1000" kern="1200" dirty="0" smtClean="0">
                <a:effectLst/>
                <a:latin typeface="Arial" charset="0"/>
                <a:ea typeface="+mn-ea"/>
                <a:cs typeface="+mn-cs"/>
              </a:rPr>
              <a:t>Why should the Domain Admins built-in group not typically be part of a typical role-based access control group structure?</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The permissions assigned to Domain Admins are too far reaching and broad in scope to apply to a specific role. Use of accounts with membership in this group should be limited to specific administrative situations.</a:t>
            </a:r>
            <a:endParaRPr lang="en-CA"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r>
              <a:rPr lang="en-US" sz="1000" b="1" kern="1200" dirty="0" smtClean="0">
                <a:effectLst/>
                <a:latin typeface="Arial" charset="0"/>
                <a:ea typeface="+mn-ea"/>
                <a:cs typeface="+mn-cs"/>
              </a:rPr>
              <a:t>Question:</a:t>
            </a:r>
            <a:r>
              <a:rPr lang="en-US" sz="1000" b="1" kern="1200" baseline="0" dirty="0" smtClean="0">
                <a:effectLst/>
                <a:latin typeface="Arial" charset="0"/>
                <a:ea typeface="+mn-ea"/>
                <a:cs typeface="+mn-cs"/>
              </a:rPr>
              <a:t> </a:t>
            </a:r>
            <a:r>
              <a:rPr lang="en-US" sz="1000" kern="1200" dirty="0" smtClean="0">
                <a:effectLst/>
                <a:latin typeface="Arial" charset="0"/>
                <a:ea typeface="+mn-ea"/>
                <a:cs typeface="+mn-cs"/>
              </a:rPr>
              <a:t>Which three Windows components combine to provide auditing of Active Directory objects?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Security Access Control Lists, Group Policy, and the Windows Security Log.</a:t>
            </a:r>
            <a:endParaRPr lang="en-CA" sz="1000" kern="1200" dirty="0" smtClean="0">
              <a:effectLst/>
              <a:latin typeface="Arial" charset="0"/>
              <a:ea typeface="+mn-ea"/>
              <a:cs typeface="+mn-cs"/>
            </a:endParaRPr>
          </a:p>
          <a:p>
            <a:pPr eaLnBrk="1" hangingPunct="1">
              <a:lnSpc>
                <a:spcPct val="90000"/>
              </a:lnSpc>
            </a:pPr>
            <a:endParaRPr lang="en-US" dirty="0" smtClean="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smtClean="0">
              <a:solidFill>
                <a:schemeClr val="tx1"/>
              </a:solidFill>
              <a:effectLst/>
              <a:latin typeface="Arial" charset="0"/>
              <a:ea typeface="+mn-ea"/>
              <a:cs typeface="+mn-cs"/>
            </a:endParaRPr>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 topic is intended</a:t>
            </a:r>
            <a:r>
              <a:rPr lang="en-CA" baseline="0" dirty="0" smtClean="0"/>
              <a:t> to frame the remaining content in this lesson and will provide students a context into which they can place the tools this lessons introduces.</a:t>
            </a:r>
          </a:p>
          <a:p>
            <a:r>
              <a:rPr lang="en-CA" baseline="0" dirty="0" smtClean="0"/>
              <a:t>Begin by introducing some common scenarios where remote administration can provide benefits to server administrators</a:t>
            </a:r>
            <a:r>
              <a:rPr lang="en-CA" baseline="0" dirty="0" smtClean="0"/>
              <a:t>:</a:t>
            </a:r>
            <a:endParaRPr lang="en-US" sz="1000" b="1" i="1" kern="1200" dirty="0" smtClean="0">
              <a:effectLst/>
              <a:latin typeface="Arial" charset="0"/>
              <a:ea typeface="+mn-ea"/>
              <a:cs typeface="+mn-cs"/>
            </a:endParaRPr>
          </a:p>
          <a:p>
            <a:r>
              <a:rPr lang="en-US" sz="1000" b="1" i="1" kern="1200" dirty="0" smtClean="0">
                <a:effectLst/>
                <a:latin typeface="Arial" charset="0"/>
                <a:ea typeface="+mn-ea"/>
                <a:cs typeface="+mn-cs"/>
              </a:rPr>
              <a:t>Managing servers across geographic boundaries</a:t>
            </a:r>
            <a:endParaRPr lang="en-CA" sz="1000" b="1" i="1" kern="1200" dirty="0" smtClean="0">
              <a:effectLst/>
              <a:latin typeface="Arial" charset="0"/>
              <a:ea typeface="+mn-ea"/>
              <a:cs typeface="+mn-cs"/>
            </a:endParaRPr>
          </a:p>
          <a:p>
            <a:r>
              <a:rPr lang="en-CA" sz="1000" kern="1200" dirty="0" smtClean="0">
                <a:effectLst/>
                <a:latin typeface="Arial" charset="0"/>
                <a:ea typeface="+mn-ea"/>
                <a:cs typeface="+mn-cs"/>
              </a:rPr>
              <a:t>This deals primarily with managing servers in organizations that are dispersed geographically.</a:t>
            </a:r>
          </a:p>
          <a:p>
            <a:r>
              <a:rPr lang="en-CA" sz="1000" kern="1200" dirty="0" smtClean="0">
                <a:effectLst/>
                <a:latin typeface="Arial" charset="0"/>
                <a:ea typeface="+mn-ea"/>
                <a:cs typeface="+mn-cs"/>
              </a:rPr>
              <a:t>It </a:t>
            </a:r>
            <a:r>
              <a:rPr lang="en-CA" dirty="0" smtClean="0"/>
              <a:t>not only allows </a:t>
            </a:r>
            <a:r>
              <a:rPr lang="en-CA" sz="1000" kern="1200" dirty="0" smtClean="0">
                <a:effectLst/>
                <a:latin typeface="Arial" charset="0"/>
                <a:ea typeface="+mn-ea"/>
                <a:cs typeface="+mn-cs"/>
              </a:rPr>
              <a:t>for centralized server administration, but also the ability to take advantage of  time-related offsets for management tasks. Relate the following example to students:</a:t>
            </a:r>
          </a:p>
          <a:p>
            <a:r>
              <a:rPr lang="en-US" sz="1000" kern="1200" dirty="0" smtClean="0">
                <a:effectLst/>
                <a:latin typeface="Arial" charset="0"/>
                <a:ea typeface="+mn-ea"/>
                <a:cs typeface="+mn-cs"/>
              </a:rPr>
              <a:t>Greg, an IT administrator in Vancouver, Canada, has been assigned the task of managing a group of servers in his organization’s New Delhi, India location, which is open from </a:t>
            </a:r>
            <a:r>
              <a:rPr lang="en-US" dirty="0" smtClean="0"/>
              <a:t>8:00 A.M. to 8:00 P.M. </a:t>
            </a:r>
            <a:r>
              <a:rPr lang="en-US" sz="1000" kern="1200" dirty="0" smtClean="0">
                <a:effectLst/>
                <a:latin typeface="Arial" charset="0"/>
                <a:ea typeface="+mn-ea"/>
                <a:cs typeface="+mn-cs"/>
              </a:rPr>
              <a:t>Greg works from </a:t>
            </a:r>
            <a:r>
              <a:rPr lang="en-US" dirty="0" smtClean="0"/>
              <a:t>8:00 A.M. to 5:00 P.M </a:t>
            </a:r>
            <a:r>
              <a:rPr lang="en-US" sz="1000" kern="1200" dirty="0" smtClean="0">
                <a:effectLst/>
                <a:latin typeface="Arial" charset="0"/>
                <a:ea typeface="+mn-ea"/>
                <a:cs typeface="+mn-cs"/>
              </a:rPr>
              <a:t>in Vancouver, which means that with the 13.5 hour time zone change, he is working from </a:t>
            </a:r>
            <a:r>
              <a:rPr lang="en-US" dirty="0" smtClean="0"/>
              <a:t>9:30 P.M. to 6:30 A.M. New </a:t>
            </a:r>
            <a:r>
              <a:rPr lang="en-US" sz="1000" kern="1200" dirty="0" smtClean="0">
                <a:effectLst/>
                <a:latin typeface="Arial" charset="0"/>
                <a:ea typeface="+mn-ea"/>
                <a:cs typeface="+mn-cs"/>
              </a:rPr>
              <a:t>Delhi time, the perfect timeframe for server maintenance or scheduled downtime</a:t>
            </a:r>
            <a:r>
              <a:rPr lang="en-US" sz="1000" kern="1200" dirty="0" smtClean="0">
                <a:effectLst/>
                <a:latin typeface="Arial" charset="0"/>
                <a:ea typeface="+mn-ea"/>
                <a:cs typeface="+mn-cs"/>
              </a:rPr>
              <a:t>.</a:t>
            </a:r>
            <a:endParaRPr lang="en-US" sz="1000" b="1" i="1" kern="1200" dirty="0" smtClean="0">
              <a:effectLst/>
              <a:latin typeface="Arial" charset="0"/>
              <a:ea typeface="+mn-ea"/>
              <a:cs typeface="+mn-cs"/>
            </a:endParaRPr>
          </a:p>
          <a:p>
            <a:r>
              <a:rPr lang="en-US" sz="1000" b="1" i="1" kern="1200" dirty="0" smtClean="0">
                <a:effectLst/>
                <a:latin typeface="Arial" charset="0"/>
                <a:ea typeface="+mn-ea"/>
                <a:cs typeface="+mn-cs"/>
              </a:rPr>
              <a:t>Managing physically inaccessible </a:t>
            </a:r>
            <a:r>
              <a:rPr lang="en-US" sz="1000" b="1" i="1" kern="1200" dirty="0" smtClean="0">
                <a:effectLst/>
                <a:latin typeface="Arial" charset="0"/>
                <a:ea typeface="+mn-ea"/>
                <a:cs typeface="+mn-cs"/>
              </a:rPr>
              <a:t>servers</a:t>
            </a:r>
            <a:endParaRPr lang="en-CA" sz="1000" b="1" i="1" kern="1200" dirty="0" smtClean="0">
              <a:effectLst/>
              <a:latin typeface="Arial" charset="0"/>
              <a:ea typeface="+mn-ea"/>
              <a:cs typeface="+mn-cs"/>
            </a:endParaRPr>
          </a:p>
          <a:p>
            <a:r>
              <a:rPr lang="en-CA" sz="1000" kern="1200" dirty="0" smtClean="0">
                <a:effectLst/>
                <a:latin typeface="Arial" charset="0"/>
                <a:ea typeface="+mn-ea"/>
                <a:cs typeface="+mn-cs"/>
              </a:rPr>
              <a:t>Differentiate geographically remote servers from physically inaccessible servers.</a:t>
            </a:r>
          </a:p>
          <a:p>
            <a:r>
              <a:rPr lang="en-CA" sz="1000" kern="1200" dirty="0" smtClean="0">
                <a:effectLst/>
                <a:latin typeface="Arial" charset="0"/>
                <a:ea typeface="+mn-ea"/>
                <a:cs typeface="+mn-cs"/>
              </a:rPr>
              <a:t>The </a:t>
            </a:r>
            <a:r>
              <a:rPr lang="en-CA" sz="1000" kern="1200" dirty="0" smtClean="0">
                <a:effectLst/>
                <a:latin typeface="Arial" charset="0"/>
                <a:ea typeface="+mn-ea"/>
                <a:cs typeface="+mn-cs"/>
              </a:rPr>
              <a:t>examples in the handbook include highly secured servers, servers connected to equipment in an underground mine, and servers stored in a secured server rack.</a:t>
            </a:r>
          </a:p>
          <a:p>
            <a:r>
              <a:rPr lang="en-CA" sz="1000" kern="1200" dirty="0" smtClean="0">
                <a:effectLst/>
                <a:latin typeface="Arial" charset="0"/>
                <a:ea typeface="+mn-ea"/>
                <a:cs typeface="+mn-cs"/>
              </a:rPr>
              <a:t>Servers</a:t>
            </a:r>
            <a:r>
              <a:rPr lang="en-CA" sz="1000" kern="1200" baseline="0" dirty="0" smtClean="0">
                <a:effectLst/>
                <a:latin typeface="Arial" charset="0"/>
                <a:ea typeface="+mn-ea"/>
                <a:cs typeface="+mn-cs"/>
              </a:rPr>
              <a:t> may not be literally physically inaccessible like virtual servers or servers located on another floor in the building. In these cases, remote administration provides convenience</a:t>
            </a:r>
            <a:r>
              <a:rPr lang="en-CA" sz="1000" kern="1200" baseline="0" dirty="0" smtClean="0">
                <a:effectLst/>
                <a:latin typeface="Arial" charset="0"/>
                <a:ea typeface="+mn-ea"/>
                <a:cs typeface="+mn-cs"/>
              </a:rPr>
              <a:t>.</a:t>
            </a:r>
            <a:endParaRPr lang="en-US" sz="1000" b="1" i="1" kern="1200" dirty="0" smtClean="0">
              <a:effectLst/>
              <a:latin typeface="Arial" charset="0"/>
              <a:ea typeface="+mn-ea"/>
              <a:cs typeface="+mn-cs"/>
            </a:endParaRPr>
          </a:p>
          <a:p>
            <a:r>
              <a:rPr lang="en-US" sz="1000" b="1" i="1" kern="1200" dirty="0" smtClean="0">
                <a:effectLst/>
                <a:latin typeface="Arial" charset="0"/>
                <a:ea typeface="+mn-ea"/>
                <a:cs typeface="+mn-cs"/>
              </a:rPr>
              <a:t>Managing multiple servers</a:t>
            </a:r>
            <a:endParaRPr lang="en-CA" sz="1000" b="1" i="1" kern="1200" dirty="0" smtClean="0">
              <a:effectLst/>
              <a:latin typeface="Arial" charset="0"/>
              <a:ea typeface="+mn-ea"/>
              <a:cs typeface="+mn-cs"/>
            </a:endParaRPr>
          </a:p>
          <a:p>
            <a:r>
              <a:rPr lang="en-US" sz="1000" kern="1200" dirty="0" smtClean="0">
                <a:effectLst/>
                <a:latin typeface="Arial" charset="0"/>
                <a:ea typeface="+mn-ea"/>
                <a:cs typeface="+mn-cs"/>
              </a:rPr>
              <a:t>Establish the capability of some of the remote</a:t>
            </a:r>
            <a:r>
              <a:rPr lang="en-US" sz="1000" kern="1200" baseline="0" dirty="0" smtClean="0">
                <a:effectLst/>
                <a:latin typeface="Arial" charset="0"/>
                <a:ea typeface="+mn-ea"/>
                <a:cs typeface="+mn-cs"/>
              </a:rPr>
              <a:t> management tools, like PowerShell, to perform administrative tasks on multiple servers simultaneously, increase efficiency, and reduce possibilities of errors from repeated tasks.</a:t>
            </a:r>
          </a:p>
          <a:p>
            <a:r>
              <a:rPr lang="en-US" sz="1000" kern="1200" baseline="0" dirty="0" smtClean="0">
                <a:effectLst/>
                <a:latin typeface="Arial" charset="0"/>
                <a:ea typeface="+mn-ea"/>
                <a:cs typeface="+mn-cs"/>
              </a:rPr>
              <a:t>Relate how this capability combined with the management of geographically dispersed servers allows them to perform tasks that would be impossible or require a larger investment of resources without these tools.</a:t>
            </a:r>
          </a:p>
          <a:p>
            <a:endParaRPr lang="en-US" sz="1000" kern="1200" baseline="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are you using remote management tools in your current environment?</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This question is designed to initiate discussion amongst your students regarding remote management tools. There is no right or wrong answer. Guide the discussion to allow for each student to share his or her experiences with the class. Provide references from your experiences to add to the discussion where applicable.</a:t>
            </a:r>
            <a:endParaRPr lang="en-CA" sz="1000" kern="1200" dirty="0" smtClean="0">
              <a:effectLst/>
              <a:latin typeface="Arial" charset="0"/>
              <a:ea typeface="+mn-ea"/>
              <a:cs typeface="+mn-cs"/>
            </a:endParaRPr>
          </a:p>
          <a:p>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3147141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 the default implementation</a:t>
            </a:r>
            <a:r>
              <a:rPr lang="en-CA" baseline="0" dirty="0" smtClean="0"/>
              <a:t> of Remote Desktop Services (RDS) in Windows Server 2008, Remote Desktop for Administrators, using the following points:</a:t>
            </a:r>
          </a:p>
          <a:p>
            <a:pPr marL="171450" indent="-171450">
              <a:buFont typeface="Arial" pitchFamily="34" charset="0"/>
              <a:buChar char="•"/>
            </a:pPr>
            <a:r>
              <a:rPr lang="en-CA" baseline="0" dirty="0" smtClean="0"/>
              <a:t>It allows up to 2 simultaneous connections.</a:t>
            </a:r>
          </a:p>
          <a:p>
            <a:pPr marL="171450" indent="-171450">
              <a:buFont typeface="Arial" pitchFamily="34" charset="0"/>
              <a:buChar char="•"/>
            </a:pPr>
            <a:r>
              <a:rPr lang="en-CA" baseline="0" dirty="0" smtClean="0"/>
              <a:t>It is the default implementation of RDS in Windows Server 2008.</a:t>
            </a:r>
          </a:p>
          <a:p>
            <a:pPr marL="171450" indent="-171450">
              <a:buFont typeface="Arial" pitchFamily="34" charset="0"/>
              <a:buChar char="•"/>
            </a:pPr>
            <a:r>
              <a:rPr lang="en-CA" baseline="0" dirty="0" smtClean="0"/>
              <a:t>It utilizes Remote Desktop Protocol (RDP), which uses port 3389 by default.</a:t>
            </a:r>
          </a:p>
          <a:p>
            <a:pPr marL="171450" indent="-171450">
              <a:buFont typeface="Arial" pitchFamily="34" charset="0"/>
              <a:buChar char="•"/>
            </a:pPr>
            <a:r>
              <a:rPr lang="en-CA" baseline="0" dirty="0" smtClean="0"/>
              <a:t>By default, members of the BUILTIN&lt;Administrators group have access (this includes Domain Admins and Enterprise Admins in an Active Directory domain), along with any other manually added users.</a:t>
            </a:r>
          </a:p>
          <a:p>
            <a:pPr marL="0" indent="0">
              <a:buFont typeface="Arial" pitchFamily="34" charset="0"/>
              <a:buNone/>
            </a:pPr>
            <a:r>
              <a:rPr lang="en-CA" baseline="0" dirty="0" smtClean="0"/>
              <a:t>Describe the three configuration/connection modes available.</a:t>
            </a:r>
          </a:p>
          <a:p>
            <a:pPr marL="0" indent="0">
              <a:buFont typeface="Arial" pitchFamily="34" charset="0"/>
              <a:buNone/>
            </a:pPr>
            <a:endParaRPr lang="en-US" sz="1000" kern="1200" dirty="0" smtClean="0">
              <a:effectLst/>
              <a:latin typeface="Arial" charset="0"/>
              <a:ea typeface="+mn-ea"/>
              <a:cs typeface="+mn-cs"/>
            </a:endParaRPr>
          </a:p>
          <a:p>
            <a:pPr lvl="0"/>
            <a:r>
              <a:rPr lang="en-US" sz="1000" kern="1200" dirty="0" smtClean="0">
                <a:effectLst/>
                <a:latin typeface="Arial" charset="0"/>
                <a:ea typeface="+mn-ea"/>
                <a:cs typeface="+mn-cs"/>
              </a:rPr>
              <a:t>Introduce three methods of connections to Windows Server 2008 by using</a:t>
            </a:r>
            <a:r>
              <a:rPr lang="en-US" sz="1000" kern="1200" baseline="0" dirty="0" smtClean="0">
                <a:effectLst/>
                <a:latin typeface="Arial" charset="0"/>
                <a:ea typeface="+mn-ea"/>
                <a:cs typeface="+mn-cs"/>
              </a:rPr>
              <a:t> remote desktop:</a:t>
            </a:r>
            <a:endParaRPr lang="en-US" sz="1000" kern="1200" dirty="0" smtClean="0">
              <a:effectLst/>
              <a:latin typeface="Arial" charset="0"/>
              <a:ea typeface="+mn-ea"/>
              <a:cs typeface="+mn-cs"/>
            </a:endParaRPr>
          </a:p>
          <a:p>
            <a:pPr lvl="0"/>
            <a:r>
              <a:rPr lang="en-US" sz="1000" b="1" kern="1200" dirty="0" smtClean="0">
                <a:effectLst/>
                <a:latin typeface="Arial" charset="0"/>
                <a:ea typeface="+mn-ea"/>
                <a:cs typeface="+mn-cs"/>
              </a:rPr>
              <a:t>Remote Desktop Connection (RDC)</a:t>
            </a:r>
          </a:p>
          <a:p>
            <a:pPr lvl="0"/>
            <a:r>
              <a:rPr lang="en-US" sz="1000" kern="1200" dirty="0" smtClean="0">
                <a:effectLst/>
                <a:latin typeface="Arial" charset="0"/>
                <a:ea typeface="+mn-ea"/>
                <a:cs typeface="+mn-cs"/>
              </a:rPr>
              <a:t>Briefly</a:t>
            </a:r>
            <a:r>
              <a:rPr lang="en-US" sz="1000" kern="1200" baseline="0" dirty="0" smtClean="0">
                <a:effectLst/>
                <a:latin typeface="Arial" charset="0"/>
                <a:ea typeface="+mn-ea"/>
                <a:cs typeface="+mn-cs"/>
              </a:rPr>
              <a:t> review the capabilities of the RDC.</a:t>
            </a:r>
          </a:p>
          <a:p>
            <a:pPr marL="0" lvl="0" indent="0">
              <a:buFont typeface="Arial" pitchFamily="34" charset="0"/>
              <a:buNone/>
            </a:pPr>
            <a:r>
              <a:rPr lang="en-US" sz="1000" b="1" kern="1200" baseline="0" dirty="0" smtClean="0">
                <a:effectLst/>
                <a:latin typeface="Arial" charset="0"/>
                <a:ea typeface="+mn-ea"/>
                <a:cs typeface="+mn-cs"/>
              </a:rPr>
              <a:t/>
            </a:r>
            <a:br>
              <a:rPr lang="en-US" sz="1000" b="1" kern="1200" baseline="0" dirty="0" smtClean="0">
                <a:effectLst/>
                <a:latin typeface="Arial" charset="0"/>
                <a:ea typeface="+mn-ea"/>
                <a:cs typeface="+mn-cs"/>
              </a:rPr>
            </a:br>
            <a:r>
              <a:rPr lang="en-US" sz="1000" b="1" kern="1200" baseline="0" dirty="0" smtClean="0">
                <a:effectLst/>
                <a:latin typeface="Arial" charset="0"/>
                <a:ea typeface="+mn-ea"/>
                <a:cs typeface="+mn-cs"/>
              </a:rPr>
              <a:t>Remote Desktops Console</a:t>
            </a:r>
          </a:p>
          <a:p>
            <a:pPr marL="0" lvl="0" indent="0">
              <a:buFont typeface="Arial" pitchFamily="34" charset="0"/>
              <a:buNone/>
            </a:pPr>
            <a:r>
              <a:rPr lang="en-US" sz="1000" kern="1200" baseline="0" dirty="0" smtClean="0">
                <a:effectLst/>
                <a:latin typeface="Arial" charset="0"/>
                <a:ea typeface="+mn-ea"/>
                <a:cs typeface="+mn-cs"/>
              </a:rPr>
              <a:t>Explain the Remote Desktops MMC snap-in and how it allows administrator to store connection information for and maintain connections to multiple server hosts, and the capability to quickly switch between RDP connections.</a:t>
            </a:r>
            <a:br>
              <a:rPr lang="en-US" sz="1000" kern="1200" baseline="0" dirty="0" smtClean="0">
                <a:effectLst/>
                <a:latin typeface="Arial" charset="0"/>
                <a:ea typeface="+mn-ea"/>
                <a:cs typeface="+mn-cs"/>
              </a:rPr>
            </a:br>
            <a:endParaRPr lang="en-US" sz="1000" kern="1200" baseline="0" dirty="0" smtClean="0">
              <a:effectLst/>
              <a:latin typeface="Arial" charset="0"/>
              <a:ea typeface="+mn-ea"/>
              <a:cs typeface="+mn-cs"/>
            </a:endParaRPr>
          </a:p>
          <a:p>
            <a:pPr marL="0" lvl="0" indent="0">
              <a:buFont typeface="Arial" pitchFamily="34" charset="0"/>
              <a:buNone/>
            </a:pPr>
            <a:r>
              <a:rPr lang="en-US" sz="1000" b="1" kern="1200" baseline="0" dirty="0" smtClean="0">
                <a:effectLst/>
                <a:latin typeface="Arial" charset="0"/>
                <a:ea typeface="+mn-ea"/>
                <a:cs typeface="+mn-cs"/>
              </a:rPr>
              <a:t>Remote Desktop Connection Manager</a:t>
            </a:r>
          </a:p>
          <a:p>
            <a:pPr marL="0" lvl="0" indent="0">
              <a:buFont typeface="Arial" pitchFamily="34" charset="0"/>
              <a:buNone/>
            </a:pPr>
            <a:r>
              <a:rPr lang="en-US" sz="1000" kern="1200" baseline="0" dirty="0" smtClean="0">
                <a:effectLst/>
                <a:latin typeface="Arial" charset="0"/>
                <a:ea typeface="+mn-ea"/>
                <a:cs typeface="+mn-cs"/>
              </a:rPr>
              <a:t>Introduce the Remote Desktop Connection Manager. </a:t>
            </a:r>
            <a:r>
              <a:rPr lang="en-US" sz="1000" kern="1200" baseline="0" dirty="0" err="1" smtClean="0">
                <a:effectLst/>
                <a:latin typeface="Arial" charset="0"/>
                <a:ea typeface="+mn-ea"/>
                <a:cs typeface="+mn-cs"/>
              </a:rPr>
              <a:t>RDCMan</a:t>
            </a:r>
            <a:r>
              <a:rPr lang="en-US" sz="1000" kern="1200" baseline="0" dirty="0" smtClean="0">
                <a:effectLst/>
                <a:latin typeface="Arial" charset="0"/>
                <a:ea typeface="+mn-ea"/>
                <a:cs typeface="+mn-cs"/>
              </a:rPr>
              <a:t> allows you centrally manage multiple RDCs, such as the Remote Desktops Console, but it also fills in features missing from the Remote Desktops Console, such as grouping, and it allows for very specific settings per RDC. Explain that it can be downloaded from the Microsoft Download Center.</a:t>
            </a:r>
          </a:p>
          <a:p>
            <a:pPr marL="0" lvl="0" indent="0">
              <a:buFont typeface="Arial" pitchFamily="34" charset="0"/>
              <a:buNone/>
            </a:pPr>
            <a:endParaRPr lang="en-US" sz="1000" kern="1200" baseline="0" dirty="0" smtClean="0">
              <a:effectLst/>
              <a:latin typeface="Arial" charset="0"/>
              <a:ea typeface="+mn-ea"/>
              <a:cs typeface="+mn-cs"/>
            </a:endParaRPr>
          </a:p>
          <a:p>
            <a:pPr marL="0" lvl="0" indent="0">
              <a:buFont typeface="Arial" pitchFamily="34" charset="0"/>
              <a:buNone/>
            </a:pPr>
            <a:r>
              <a:rPr lang="en-US" sz="1000" kern="1200" baseline="0" dirty="0" smtClean="0">
                <a:effectLst/>
                <a:latin typeface="Arial" charset="0"/>
                <a:ea typeface="+mn-ea"/>
                <a:cs typeface="+mn-cs"/>
              </a:rPr>
              <a:t>Mention to students the advantages of connecting to virtual servers through RDC or Remote Desktops, opposed to the often more cumbersome and resource intensive virtual client management interfaces. Explain that RDC or Remote Desktops give a uniform server access environment, regardless of the technology used to maintain the environment.</a:t>
            </a:r>
            <a:endParaRPr lang="en-CA" sz="1000" kern="1200" dirty="0" smtClean="0">
              <a:effectLst/>
              <a:latin typeface="Arial" charset="0"/>
              <a:ea typeface="+mn-ea"/>
              <a:cs typeface="+mn-cs"/>
            </a:endParaRPr>
          </a:p>
          <a:p>
            <a:pPr marL="0" indent="0">
              <a:buFont typeface="Arial" pitchFamily="34" charset="0"/>
              <a:buNone/>
            </a:pPr>
            <a:endParaRPr lang="en-CA" baseline="0" dirty="0" smtClean="0"/>
          </a:p>
          <a:p>
            <a:pPr marL="171450" indent="-171450">
              <a:buFont typeface="Arial" pitchFamily="34" charset="0"/>
              <a:buChar char="•"/>
            </a:pPr>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3651400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 Windows</a:t>
            </a:r>
            <a:r>
              <a:rPr lang="en-CA" baseline="0" dirty="0" smtClean="0"/>
              <a:t> Remote Management Service (</a:t>
            </a:r>
            <a:r>
              <a:rPr lang="en-CA" baseline="0" dirty="0" err="1" smtClean="0"/>
              <a:t>WinRM</a:t>
            </a:r>
            <a:r>
              <a:rPr lang="en-CA" baseline="0" dirty="0" smtClean="0"/>
              <a:t>):</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The Windows Remote Management Service (</a:t>
            </a:r>
            <a:r>
              <a:rPr lang="en-US" sz="1000" kern="1200" dirty="0" err="1" smtClean="0">
                <a:effectLst/>
                <a:latin typeface="Arial" charset="0"/>
                <a:ea typeface="+mn-ea"/>
                <a:cs typeface="+mn-cs"/>
              </a:rPr>
              <a:t>WinRM</a:t>
            </a:r>
            <a:r>
              <a:rPr lang="en-US" sz="1000" kern="1200" dirty="0" smtClean="0">
                <a:effectLst/>
                <a:latin typeface="Arial" charset="0"/>
                <a:ea typeface="+mn-ea"/>
                <a:cs typeface="+mn-cs"/>
              </a:rPr>
              <a:t>) forms the framework for remote management that key Windows Server 2008 remote management tools use, including the following:</a:t>
            </a:r>
            <a:endParaRPr lang="en-CA" sz="1000" kern="1200" dirty="0" smtClean="0">
              <a:effectLst/>
              <a:latin typeface="Arial" charset="0"/>
              <a:ea typeface="+mn-ea"/>
              <a:cs typeface="+mn-cs"/>
            </a:endParaRPr>
          </a:p>
          <a:p>
            <a:endParaRPr lang="en-CA" dirty="0" smtClean="0"/>
          </a:p>
          <a:p>
            <a:r>
              <a:rPr lang="en-CA" dirty="0" smtClean="0"/>
              <a:t>Explain that many remote management capabilities, including Windows</a:t>
            </a:r>
            <a:r>
              <a:rPr lang="en-CA" baseline="0" dirty="0" smtClean="0"/>
              <a:t> </a:t>
            </a:r>
            <a:r>
              <a:rPr lang="en-CA" baseline="0" dirty="0" err="1" smtClean="0"/>
              <a:t>PowerShell</a:t>
            </a:r>
            <a:r>
              <a:rPr lang="en-CA" baseline="0" dirty="0" smtClean="0"/>
              <a:t> remote management functionality, depend on </a:t>
            </a:r>
            <a:r>
              <a:rPr lang="en-CA" baseline="0" dirty="0" err="1" smtClean="0"/>
              <a:t>WinRM</a:t>
            </a:r>
            <a:r>
              <a:rPr lang="en-CA" baseline="0" dirty="0" smtClean="0"/>
              <a:t> as the underlying framework.</a:t>
            </a:r>
          </a:p>
          <a:p>
            <a:endParaRPr lang="en-CA" baseline="0" dirty="0" smtClean="0"/>
          </a:p>
          <a:p>
            <a:r>
              <a:rPr lang="en-CA" dirty="0" smtClean="0"/>
              <a:t>Introduce the two main components  of </a:t>
            </a:r>
            <a:r>
              <a:rPr lang="en-CA" dirty="0" err="1" smtClean="0"/>
              <a:t>WinRM</a:t>
            </a:r>
            <a:r>
              <a:rPr lang="en-CA" dirty="0" smtClean="0"/>
              <a:t>:</a:t>
            </a:r>
          </a:p>
          <a:p>
            <a:r>
              <a:rPr lang="en-US" sz="1000" b="1" kern="1200" dirty="0" err="1" smtClean="0">
                <a:effectLst/>
                <a:latin typeface="Arial" charset="0"/>
                <a:ea typeface="+mn-ea"/>
                <a:cs typeface="+mn-cs"/>
              </a:rPr>
              <a:t>WinRM</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The </a:t>
            </a:r>
            <a:r>
              <a:rPr lang="en-US" sz="1000" kern="1200" dirty="0" err="1" smtClean="0">
                <a:effectLst/>
                <a:latin typeface="Arial" charset="0"/>
                <a:ea typeface="+mn-ea"/>
                <a:cs typeface="+mn-cs"/>
              </a:rPr>
              <a:t>WinRM</a:t>
            </a:r>
            <a:r>
              <a:rPr lang="en-US" sz="1000" kern="1200" dirty="0" smtClean="0">
                <a:effectLst/>
                <a:latin typeface="Arial" charset="0"/>
                <a:ea typeface="+mn-ea"/>
                <a:cs typeface="+mn-cs"/>
              </a:rPr>
              <a:t> tool is executed on the remote server and enables the server to listen and respond to requests that utilize the </a:t>
            </a:r>
            <a:r>
              <a:rPr lang="en-US" sz="1000" kern="1200" dirty="0" err="1" smtClean="0">
                <a:effectLst/>
                <a:latin typeface="Arial" charset="0"/>
                <a:ea typeface="+mn-ea"/>
                <a:cs typeface="+mn-cs"/>
              </a:rPr>
              <a:t>WinRM</a:t>
            </a:r>
            <a:r>
              <a:rPr lang="en-US" sz="1000" kern="1200" dirty="0" smtClean="0">
                <a:effectLst/>
                <a:latin typeface="Arial" charset="0"/>
                <a:ea typeface="+mn-ea"/>
                <a:cs typeface="+mn-cs"/>
              </a:rPr>
              <a:t> service.</a:t>
            </a:r>
            <a:endParaRPr lang="en-CA" sz="1000" kern="1200" dirty="0" smtClean="0">
              <a:effectLst/>
              <a:latin typeface="Arial" charset="0"/>
              <a:ea typeface="+mn-ea"/>
              <a:cs typeface="+mn-cs"/>
            </a:endParaRPr>
          </a:p>
          <a:p>
            <a:r>
              <a:rPr lang="en-US" sz="1000" b="1" kern="1200" dirty="0" err="1" smtClean="0">
                <a:effectLst/>
                <a:latin typeface="Arial" charset="0"/>
                <a:ea typeface="+mn-ea"/>
                <a:cs typeface="+mn-cs"/>
              </a:rPr>
              <a:t>WinRS</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The </a:t>
            </a:r>
            <a:r>
              <a:rPr lang="en-US" sz="1000" kern="1200" dirty="0" err="1" smtClean="0">
                <a:effectLst/>
                <a:latin typeface="Arial" charset="0"/>
                <a:ea typeface="+mn-ea"/>
                <a:cs typeface="+mn-cs"/>
              </a:rPr>
              <a:t>WinRS</a:t>
            </a:r>
            <a:r>
              <a:rPr lang="en-US" sz="1000" kern="1200" dirty="0" smtClean="0">
                <a:effectLst/>
                <a:latin typeface="Arial" charset="0"/>
                <a:ea typeface="+mn-ea"/>
                <a:cs typeface="+mn-cs"/>
              </a:rPr>
              <a:t> tool is executed from the command line on a desktop or other server accessed by an administrator. It allows the administrator to run any command-line executable against the remote server.</a:t>
            </a:r>
          </a:p>
          <a:p>
            <a:r>
              <a:rPr lang="en-US" sz="1000" b="1" i="1" kern="1200" dirty="0" err="1" smtClean="0">
                <a:effectLst/>
                <a:latin typeface="Arial" charset="0"/>
                <a:ea typeface="+mn-ea"/>
                <a:cs typeface="+mn-cs"/>
              </a:rPr>
              <a:t>WinRS</a:t>
            </a:r>
            <a:r>
              <a:rPr lang="en-US" sz="1000" b="1" i="1" kern="1200" dirty="0" smtClean="0">
                <a:effectLst/>
                <a:latin typeface="Arial" charset="0"/>
                <a:ea typeface="+mn-ea"/>
                <a:cs typeface="+mn-cs"/>
              </a:rPr>
              <a:t> Examples</a:t>
            </a:r>
            <a:endParaRPr lang="en-CA" sz="1000" b="1" i="1" kern="1200" dirty="0" smtClean="0">
              <a:effectLst/>
              <a:latin typeface="Arial" charset="0"/>
              <a:ea typeface="+mn-ea"/>
              <a:cs typeface="+mn-cs"/>
            </a:endParaRPr>
          </a:p>
          <a:p>
            <a:r>
              <a:rPr lang="en-US" sz="1000" kern="1200" dirty="0" smtClean="0">
                <a:effectLst/>
                <a:latin typeface="Arial" charset="0"/>
                <a:ea typeface="+mn-ea"/>
                <a:cs typeface="+mn-cs"/>
              </a:rPr>
              <a:t>The following command executes the </a:t>
            </a:r>
            <a:r>
              <a:rPr lang="en-US" sz="1000" kern="1200" dirty="0" err="1" smtClean="0">
                <a:effectLst/>
                <a:latin typeface="Arial" charset="0"/>
                <a:ea typeface="+mn-ea"/>
                <a:cs typeface="+mn-cs"/>
              </a:rPr>
              <a:t>ver</a:t>
            </a:r>
            <a:r>
              <a:rPr lang="en-US" sz="1000" kern="1200" dirty="0" smtClean="0">
                <a:effectLst/>
                <a:latin typeface="Arial" charset="0"/>
                <a:ea typeface="+mn-ea"/>
                <a:cs typeface="+mn-cs"/>
              </a:rPr>
              <a:t> command to obtain the Windows operating system version from the remote host, NYC-DC1.</a:t>
            </a:r>
            <a:endParaRPr lang="en-CA" sz="1000" kern="1200" dirty="0" smtClean="0">
              <a:effectLst/>
              <a:latin typeface="Arial" charset="0"/>
              <a:ea typeface="+mn-ea"/>
              <a:cs typeface="+mn-cs"/>
            </a:endParaRPr>
          </a:p>
          <a:p>
            <a:r>
              <a:rPr lang="en-US" sz="1000" b="1" kern="1200" dirty="0" err="1" smtClean="0">
                <a:effectLst/>
                <a:latin typeface="Arial" charset="0"/>
                <a:ea typeface="+mn-ea"/>
                <a:cs typeface="+mn-cs"/>
              </a:rPr>
              <a:t>winrs</a:t>
            </a:r>
            <a:r>
              <a:rPr lang="en-US" sz="1000" b="1" kern="1200" dirty="0" smtClean="0">
                <a:effectLst/>
                <a:latin typeface="Arial" charset="0"/>
                <a:ea typeface="+mn-ea"/>
                <a:cs typeface="+mn-cs"/>
              </a:rPr>
              <a:t> –r:NYC-DC1 “</a:t>
            </a:r>
            <a:r>
              <a:rPr lang="en-US" sz="1000" b="1" kern="1200" dirty="0" err="1" smtClean="0">
                <a:effectLst/>
                <a:latin typeface="Arial" charset="0"/>
                <a:ea typeface="+mn-ea"/>
                <a:cs typeface="+mn-cs"/>
              </a:rPr>
              <a:t>ver</a:t>
            </a:r>
            <a:r>
              <a:rPr lang="en-US" sz="1000" b="1" kern="1200" dirty="0" smtClean="0">
                <a:effectLst/>
                <a:latin typeface="Arial" charset="0"/>
                <a:ea typeface="+mn-ea"/>
                <a:cs typeface="+mn-cs"/>
              </a:rPr>
              <a:t>”</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The next command executes dir c: to obtain a directory listing of the C: volume on the remote host, NYC-SVR1.Contoso.com.</a:t>
            </a:r>
            <a:endParaRPr lang="en-CA" sz="1000" kern="1200" dirty="0" smtClean="0">
              <a:effectLst/>
              <a:latin typeface="Arial" charset="0"/>
              <a:ea typeface="+mn-ea"/>
              <a:cs typeface="+mn-cs"/>
            </a:endParaRPr>
          </a:p>
          <a:p>
            <a:r>
              <a:rPr lang="en-US" sz="1000" b="1" kern="1200" dirty="0" err="1" smtClean="0">
                <a:effectLst/>
                <a:latin typeface="Arial" charset="0"/>
                <a:ea typeface="+mn-ea"/>
                <a:cs typeface="+mn-cs"/>
              </a:rPr>
              <a:t>winrs</a:t>
            </a:r>
            <a:r>
              <a:rPr lang="en-US" sz="1000" b="1" kern="1200" dirty="0" smtClean="0">
                <a:effectLst/>
                <a:latin typeface="Arial" charset="0"/>
                <a:ea typeface="+mn-ea"/>
                <a:cs typeface="+mn-cs"/>
              </a:rPr>
              <a:t> –r:NYC-SVR1 “</a:t>
            </a:r>
            <a:r>
              <a:rPr lang="en-US" sz="1000" b="1" kern="1200" dirty="0" err="1" smtClean="0">
                <a:effectLst/>
                <a:latin typeface="Arial" charset="0"/>
                <a:ea typeface="+mn-ea"/>
                <a:cs typeface="+mn-cs"/>
              </a:rPr>
              <a:t>dir</a:t>
            </a:r>
            <a:r>
              <a:rPr lang="en-US" sz="1000" b="1" kern="1200" dirty="0" smtClean="0">
                <a:effectLst/>
                <a:latin typeface="Arial" charset="0"/>
                <a:ea typeface="+mn-ea"/>
                <a:cs typeface="+mn-cs"/>
              </a:rPr>
              <a:t> c:”</a:t>
            </a:r>
            <a:endParaRPr lang="en-CA" sz="1000" b="1" kern="1200" dirty="0" smtClean="0">
              <a:effectLst/>
              <a:latin typeface="Arial" charset="0"/>
              <a:ea typeface="+mn-ea"/>
              <a:cs typeface="+mn-cs"/>
            </a:endParaRPr>
          </a:p>
          <a:p>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2247451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Briefly</a:t>
            </a:r>
            <a:r>
              <a:rPr lang="en-CA" baseline="0" dirty="0" smtClean="0"/>
              <a:t> review Windows </a:t>
            </a:r>
            <a:r>
              <a:rPr lang="en-CA" baseline="0" dirty="0" err="1" smtClean="0"/>
              <a:t>PowerShell</a:t>
            </a:r>
            <a:r>
              <a:rPr lang="en-CA" baseline="0" dirty="0" smtClean="0"/>
              <a:t>.</a:t>
            </a:r>
          </a:p>
          <a:p>
            <a:endParaRPr lang="en-CA" baseline="0" dirty="0" smtClean="0"/>
          </a:p>
          <a:p>
            <a:r>
              <a:rPr lang="en-CA" baseline="0" dirty="0" smtClean="0"/>
              <a:t>It is important to ensure that students are aware that the initial release of Windows Server 2008 does not include any of these features. These are all </a:t>
            </a:r>
            <a:r>
              <a:rPr lang="en-CA" dirty="0" smtClean="0"/>
              <a:t>functionalities introduced </a:t>
            </a:r>
            <a:r>
              <a:rPr lang="en-CA" baseline="0" dirty="0" smtClean="0"/>
              <a:t>in  Windows Server 2008 R2.</a:t>
            </a:r>
          </a:p>
          <a:p>
            <a:r>
              <a:rPr lang="en-CA" baseline="0" dirty="0" smtClean="0"/>
              <a:t>Explain that Windows PowerShell 2.0 provides a powerful set of remote management features including:</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Remote Command Execution</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Explain how Invoke-Command</a:t>
            </a:r>
            <a:r>
              <a:rPr lang="en-US" sz="1000" kern="1200" baseline="0" dirty="0" smtClean="0">
                <a:effectLst/>
                <a:latin typeface="Arial" charset="0"/>
                <a:ea typeface="+mn-ea"/>
                <a:cs typeface="+mn-cs"/>
              </a:rPr>
              <a:t> </a:t>
            </a:r>
            <a:r>
              <a:rPr lang="en-US" sz="1000" kern="1200" baseline="0" dirty="0" err="1" smtClean="0">
                <a:effectLst/>
                <a:latin typeface="Arial" charset="0"/>
                <a:ea typeface="+mn-ea"/>
                <a:cs typeface="+mn-cs"/>
              </a:rPr>
              <a:t>cmdlet</a:t>
            </a:r>
            <a:r>
              <a:rPr lang="en-US" sz="1000" kern="1200" baseline="0" dirty="0" smtClean="0">
                <a:effectLst/>
                <a:latin typeface="Arial" charset="0"/>
                <a:ea typeface="+mn-ea"/>
                <a:cs typeface="+mn-cs"/>
              </a:rPr>
              <a:t> passes the command being called to the remote computer using </a:t>
            </a:r>
            <a:r>
              <a:rPr lang="en-US" sz="1000" kern="1200" baseline="0" dirty="0" err="1" smtClean="0">
                <a:effectLst/>
                <a:latin typeface="Arial" charset="0"/>
                <a:ea typeface="+mn-ea"/>
                <a:cs typeface="+mn-cs"/>
              </a:rPr>
              <a:t>WinRM</a:t>
            </a:r>
            <a:r>
              <a:rPr lang="en-US" sz="1000" kern="1200" baseline="0" dirty="0" smtClean="0">
                <a:effectLst/>
                <a:latin typeface="Arial" charset="0"/>
                <a:ea typeface="+mn-ea"/>
                <a:cs typeface="+mn-cs"/>
              </a:rPr>
              <a:t>. </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Establishing Remote Sessions</a:t>
            </a:r>
            <a:endParaRPr lang="en-CA" sz="1000" b="1" kern="1200" dirty="0" smtClean="0">
              <a:effectLst/>
              <a:latin typeface="Arial" charset="0"/>
              <a:ea typeface="+mn-ea"/>
              <a:cs typeface="+mn-cs"/>
            </a:endParaRPr>
          </a:p>
          <a:p>
            <a:r>
              <a:rPr lang="en-CA" sz="1000" kern="1200" dirty="0" smtClean="0">
                <a:effectLst/>
                <a:latin typeface="Arial" charset="0"/>
                <a:ea typeface="+mn-ea"/>
                <a:cs typeface="+mn-cs"/>
              </a:rPr>
              <a:t>Explain how remote sessions can be used to provide interactive</a:t>
            </a:r>
            <a:r>
              <a:rPr lang="en-CA" sz="1000" kern="1200" baseline="0" dirty="0" smtClean="0">
                <a:effectLst/>
                <a:latin typeface="Arial" charset="0"/>
                <a:ea typeface="+mn-ea"/>
                <a:cs typeface="+mn-cs"/>
              </a:rPr>
              <a:t>, multiple </a:t>
            </a:r>
            <a:r>
              <a:rPr lang="en-CA" sz="1000" kern="1200" baseline="0" dirty="0" err="1" smtClean="0">
                <a:effectLst/>
                <a:latin typeface="Arial" charset="0"/>
                <a:ea typeface="+mn-ea"/>
                <a:cs typeface="+mn-cs"/>
              </a:rPr>
              <a:t>cmdlet</a:t>
            </a:r>
            <a:r>
              <a:rPr lang="en-CA" sz="1000" kern="1200" baseline="0" dirty="0" smtClean="0">
                <a:effectLst/>
                <a:latin typeface="Arial" charset="0"/>
                <a:ea typeface="+mn-ea"/>
                <a:cs typeface="+mn-cs"/>
              </a:rPr>
              <a:t> execution on a remote computer.</a:t>
            </a:r>
            <a:endParaRPr lang="en-CA" sz="1000"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Executing Background Jobs</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Be</a:t>
            </a:r>
            <a:r>
              <a:rPr lang="en-US" sz="1000" kern="1200" baseline="0" dirty="0" smtClean="0">
                <a:effectLst/>
                <a:latin typeface="Arial" charset="0"/>
                <a:ea typeface="+mn-ea"/>
                <a:cs typeface="+mn-cs"/>
              </a:rPr>
              <a:t> sure to focus on the </a:t>
            </a:r>
            <a:r>
              <a:rPr lang="en-US" sz="1000" kern="1200" dirty="0" smtClean="0">
                <a:effectLst/>
                <a:latin typeface="Arial" charset="0"/>
                <a:ea typeface="+mn-ea"/>
                <a:cs typeface="+mn-cs"/>
              </a:rPr>
              <a:t>asynchronous nature of background jobs,</a:t>
            </a:r>
            <a:r>
              <a:rPr lang="en-US" sz="1000" kern="1200" baseline="0" dirty="0" smtClean="0">
                <a:effectLst/>
                <a:latin typeface="Arial" charset="0"/>
                <a:ea typeface="+mn-ea"/>
                <a:cs typeface="+mn-cs"/>
              </a:rPr>
              <a:t> which enables multiple </a:t>
            </a:r>
            <a:r>
              <a:rPr lang="en-US" dirty="0" smtClean="0"/>
              <a:t>PowerShell sessions </a:t>
            </a:r>
            <a:r>
              <a:rPr lang="en-US" sz="1000" kern="1200" baseline="0" dirty="0" smtClean="0">
                <a:effectLst/>
                <a:latin typeface="Arial" charset="0"/>
                <a:ea typeface="+mn-ea"/>
                <a:cs typeface="+mn-cs"/>
              </a:rPr>
              <a:t>to perform actions on a remote system at once.</a:t>
            </a:r>
            <a:endParaRPr lang="en-US" sz="1000" kern="1200" dirty="0" smtClean="0">
              <a:effectLst/>
              <a:latin typeface="Arial" charset="0"/>
              <a:ea typeface="+mn-ea"/>
              <a:cs typeface="+mn-cs"/>
            </a:endParaRPr>
          </a:p>
          <a:p>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Security Considerations for Remote Management using </a:t>
            </a:r>
            <a:r>
              <a:rPr lang="en-US" sz="1000" b="1" kern="1200" dirty="0" err="1" smtClean="0">
                <a:effectLst/>
                <a:latin typeface="Arial" charset="0"/>
                <a:ea typeface="+mn-ea"/>
                <a:cs typeface="+mn-cs"/>
              </a:rPr>
              <a:t>PowerShell</a:t>
            </a:r>
            <a:r>
              <a:rPr lang="en-US" sz="1000" b="1" kern="1200" dirty="0" smtClean="0">
                <a:effectLst/>
                <a:latin typeface="Arial" charset="0"/>
                <a:ea typeface="+mn-ea"/>
                <a:cs typeface="+mn-cs"/>
              </a:rPr>
              <a:t> </a:t>
            </a:r>
          </a:p>
          <a:p>
            <a:r>
              <a:rPr lang="en-US" sz="1000" kern="1200" dirty="0" smtClean="0">
                <a:effectLst/>
                <a:latin typeface="Arial" charset="0"/>
                <a:ea typeface="+mn-ea"/>
                <a:cs typeface="+mn-cs"/>
              </a:rPr>
              <a:t>Highlight the security considerations</a:t>
            </a:r>
            <a:r>
              <a:rPr lang="en-US" sz="1000" kern="1200" baseline="0" dirty="0" smtClean="0">
                <a:effectLst/>
                <a:latin typeface="Arial" charset="0"/>
                <a:ea typeface="+mn-ea"/>
                <a:cs typeface="+mn-cs"/>
              </a:rPr>
              <a:t> as outlined in the handbook.</a:t>
            </a:r>
            <a:endParaRPr lang="en-CA" sz="1000" b="1" kern="1200" dirty="0" smtClean="0">
              <a:effectLst/>
              <a:latin typeface="Arial" charset="0"/>
              <a:ea typeface="+mn-ea"/>
              <a:cs typeface="+mn-cs"/>
            </a:endParaRPr>
          </a:p>
          <a:p>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3820032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Detailed Demonstration Steps</a:t>
            </a:r>
            <a:r>
              <a:rPr lang="en-US" sz="1000" b="0" kern="1200" dirty="0" smtClean="0">
                <a:effectLst/>
                <a:latin typeface="Arial" charset="0"/>
                <a:ea typeface="+mn-ea"/>
                <a:cs typeface="+mn-cs"/>
              </a:rPr>
              <a:t> </a:t>
            </a:r>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and 6433A-NYC-CL1 virtual machines to complete this demonstration. Log on to the virtual machine as </a:t>
            </a:r>
            <a:r>
              <a:rPr lang="en-US" sz="1000" b="1" kern="1200" dirty="0" err="1" smtClean="0">
                <a:effectLst/>
                <a:latin typeface="Arial" charset="0"/>
                <a:ea typeface="+mn-ea"/>
                <a:cs typeface="+mn-cs"/>
              </a:rPr>
              <a:t>Contoso</a:t>
            </a:r>
            <a:r>
              <a:rPr lang="en-US" sz="1000" b="1" kern="1200" dirty="0" smtClean="0">
                <a:effectLst/>
                <a:latin typeface="Arial" charset="0"/>
                <a:ea typeface="+mn-ea"/>
                <a:cs typeface="+mn-cs"/>
              </a:rPr>
              <a:t>\Administrator</a:t>
            </a:r>
            <a:r>
              <a:rPr lang="en-US" sz="1000" kern="1200" dirty="0" smtClean="0">
                <a:effectLst/>
                <a:latin typeface="Arial" charset="0"/>
                <a:ea typeface="+mn-ea"/>
                <a:cs typeface="+mn-cs"/>
              </a:rPr>
              <a:t>, with the password, </a:t>
            </a:r>
            <a:r>
              <a:rPr lang="en-US" sz="1000" b="1" kern="1200" dirty="0" smtClean="0">
                <a:effectLst/>
                <a:latin typeface="Arial" charset="0"/>
                <a:ea typeface="+mn-ea"/>
                <a:cs typeface="+mn-cs"/>
              </a:rPr>
              <a:t>Pa$$w0rd</a:t>
            </a:r>
            <a:r>
              <a:rPr lang="en-US" sz="1000" kern="1200" dirty="0" smtClean="0">
                <a:effectLst/>
                <a:latin typeface="Arial" charset="0"/>
                <a:ea typeface="+mn-ea"/>
                <a:cs typeface="+mn-cs"/>
              </a:rPr>
              <a:t>.</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Enable </a:t>
            </a:r>
            <a:r>
              <a:rPr lang="en-US" sz="1000" b="1" kern="1200" dirty="0" err="1" smtClean="0">
                <a:effectLst/>
                <a:latin typeface="Arial" charset="0"/>
                <a:ea typeface="+mn-ea"/>
                <a:cs typeface="+mn-cs"/>
              </a:rPr>
              <a:t>WinRM</a:t>
            </a:r>
            <a:r>
              <a:rPr lang="en-US" sz="1000" b="1" kern="1200" dirty="0" smtClean="0">
                <a:effectLst/>
                <a:latin typeface="Arial" charset="0"/>
                <a:ea typeface="+mn-ea"/>
                <a:cs typeface="+mn-cs"/>
              </a:rPr>
              <a:t> on NYC-CL1 and NYC-DC1.</a:t>
            </a:r>
          </a:p>
          <a:p>
            <a:pPr marL="228600" lvl="0" indent="-228600">
              <a:buFont typeface="+mj-lt"/>
              <a:buAutoNum type="arabicPeriod"/>
            </a:pPr>
            <a:r>
              <a:rPr lang="en-US" sz="1000" kern="1200" dirty="0" smtClean="0">
                <a:effectLst/>
                <a:latin typeface="Arial" charset="0"/>
                <a:ea typeface="+mn-ea"/>
                <a:cs typeface="+mn-cs"/>
              </a:rPr>
              <a:t>Switch to NYC-DC1.</a:t>
            </a:r>
          </a:p>
          <a:p>
            <a:pPr marL="228600" lvl="0" indent="-228600">
              <a:buFont typeface="+mj-lt"/>
              <a:buAutoNum type="arabicPeriod"/>
            </a:pPr>
            <a:r>
              <a:rPr lang="en-US" sz="1000" kern="1200" dirty="0" smtClean="0">
                <a:effectLst/>
                <a:latin typeface="Arial" charset="0"/>
                <a:ea typeface="+mn-ea"/>
                <a:cs typeface="+mn-cs"/>
              </a:rPr>
              <a:t>On NYC-DC1, 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type </a:t>
            </a:r>
            <a:r>
              <a:rPr lang="en-US" sz="1000" b="1" kern="1200" dirty="0" err="1" smtClean="0">
                <a:effectLst/>
                <a:latin typeface="Arial" charset="0"/>
                <a:ea typeface="+mn-ea"/>
                <a:cs typeface="+mn-cs"/>
              </a:rPr>
              <a:t>cmd</a:t>
            </a:r>
            <a:r>
              <a:rPr lang="en-US" sz="1000" kern="1200" dirty="0" smtClean="0">
                <a:effectLst/>
                <a:latin typeface="Arial" charset="0"/>
                <a:ea typeface="+mn-ea"/>
                <a:cs typeface="+mn-cs"/>
              </a:rPr>
              <a:t> into the Start Menu Search field, and then press Enter.</a:t>
            </a:r>
          </a:p>
          <a:p>
            <a:pPr marL="228600" lvl="0" indent="-228600">
              <a:buFont typeface="+mj-lt"/>
              <a:buAutoNum type="arabicPeriod"/>
            </a:pPr>
            <a:r>
              <a:rPr lang="en-US" sz="1000" kern="1200" dirty="0" smtClean="0">
                <a:effectLst/>
                <a:latin typeface="Arial" charset="0"/>
                <a:ea typeface="+mn-ea"/>
                <a:cs typeface="+mn-cs"/>
              </a:rPr>
              <a:t>In the command prompt window, type </a:t>
            </a:r>
            <a:r>
              <a:rPr lang="en-US" b="1" dirty="0" err="1"/>
              <a:t>Winrm</a:t>
            </a:r>
            <a:r>
              <a:rPr lang="en-US" b="1" dirty="0"/>
              <a:t> </a:t>
            </a:r>
            <a:r>
              <a:rPr lang="en-US" b="1" dirty="0" smtClean="0"/>
              <a:t>qc</a:t>
            </a:r>
            <a:r>
              <a:rPr lang="en-US" sz="1000" kern="1200" dirty="0" smtClean="0">
                <a:effectLst/>
                <a:latin typeface="Arial" charset="0"/>
                <a:ea typeface="+mn-ea"/>
                <a:cs typeface="+mn-cs"/>
              </a:rPr>
              <a:t>, and then press Enter.</a:t>
            </a:r>
          </a:p>
          <a:p>
            <a:pPr marL="228600" indent="-228600">
              <a:buFont typeface="+mj-lt"/>
              <a:buAutoNum type="arabicPeriod"/>
            </a:pPr>
            <a:r>
              <a:rPr lang="en-US" sz="1000" kern="1200" dirty="0" smtClean="0">
                <a:effectLst/>
                <a:latin typeface="Arial" charset="0"/>
                <a:ea typeface="+mn-ea"/>
                <a:cs typeface="+mn-cs"/>
              </a:rPr>
              <a:t>At the </a:t>
            </a:r>
            <a:r>
              <a:rPr lang="en-US" sz="1000" b="1" kern="1200" dirty="0" smtClean="0">
                <a:effectLst/>
                <a:latin typeface="Arial" charset="0"/>
                <a:ea typeface="+mn-ea"/>
                <a:cs typeface="+mn-cs"/>
              </a:rPr>
              <a:t>Make these changes [y/n] </a:t>
            </a:r>
            <a:r>
              <a:rPr lang="en-US" sz="1000" kern="1200" dirty="0" smtClean="0">
                <a:effectLst/>
                <a:latin typeface="Arial" charset="0"/>
                <a:ea typeface="+mn-ea"/>
                <a:cs typeface="+mn-cs"/>
              </a:rPr>
              <a:t>prompt, type </a:t>
            </a:r>
            <a:r>
              <a:rPr lang="en-US" sz="1000" b="1" kern="1200" dirty="0" smtClean="0">
                <a:effectLst/>
                <a:latin typeface="Arial" charset="0"/>
                <a:ea typeface="+mn-ea"/>
                <a:cs typeface="+mn-cs"/>
              </a:rPr>
              <a:t>Y</a:t>
            </a:r>
            <a:r>
              <a:rPr lang="en-US" sz="1000" kern="1200" dirty="0" smtClean="0">
                <a:effectLst/>
                <a:latin typeface="Arial" charset="0"/>
                <a:ea typeface="+mn-ea"/>
                <a:cs typeface="+mn-cs"/>
              </a:rPr>
              <a:t>,</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and then press Enter.</a:t>
            </a:r>
          </a:p>
          <a:p>
            <a:pPr marL="228600" lvl="0" indent="-228600">
              <a:buFont typeface="+mj-lt"/>
              <a:buAutoNum type="arabicPeriod"/>
            </a:pPr>
            <a:r>
              <a:rPr lang="en-US" sz="1000" kern="1200" dirty="0" smtClean="0">
                <a:effectLst/>
                <a:latin typeface="Arial" charset="0"/>
                <a:ea typeface="+mn-ea"/>
                <a:cs typeface="+mn-cs"/>
              </a:rPr>
              <a:t>Repeat steps 2 to 4 for NYC-CL1.</a:t>
            </a:r>
          </a:p>
          <a:p>
            <a:pPr marL="0" lvl="0" indent="0">
              <a:buFont typeface="+mj-lt"/>
              <a:buNone/>
            </a:pPr>
            <a:r>
              <a:rPr lang="en-US" sz="1000" kern="1200" dirty="0" smtClean="0">
                <a:effectLst/>
                <a:latin typeface="Arial" charset="0"/>
                <a:ea typeface="+mn-ea"/>
                <a:cs typeface="+mn-cs"/>
              </a:rPr>
              <a:t> </a:t>
            </a:r>
            <a:br>
              <a:rPr lang="en-US" sz="1000" kern="1200" dirty="0" smtClean="0">
                <a:effectLst/>
                <a:latin typeface="Arial" charset="0"/>
                <a:ea typeface="+mn-ea"/>
                <a:cs typeface="+mn-cs"/>
              </a:rPr>
            </a:br>
            <a:r>
              <a:rPr lang="en-US" sz="1000" b="1" kern="1200" dirty="0" smtClean="0">
                <a:effectLst/>
                <a:latin typeface="Arial" charset="0"/>
                <a:ea typeface="+mn-ea"/>
                <a:cs typeface="+mn-cs"/>
              </a:rPr>
              <a:t>Use winrs.exe to view the operating system version for NYC-DC1 remotely from NYC-CL1.</a:t>
            </a:r>
          </a:p>
          <a:p>
            <a:pPr marL="228600" lvl="0" indent="-228600">
              <a:buFont typeface="+mj-lt"/>
              <a:buAutoNum type="arabicPeriod"/>
            </a:pPr>
            <a:r>
              <a:rPr lang="en-US" sz="1000" kern="1200" dirty="0" smtClean="0">
                <a:effectLst/>
                <a:latin typeface="Arial" charset="0"/>
                <a:ea typeface="+mn-ea"/>
                <a:cs typeface="+mn-cs"/>
              </a:rPr>
              <a:t>On NYC-CL1, in the Command Prompt window, type </a:t>
            </a:r>
            <a:r>
              <a:rPr lang="en-US" b="1" dirty="0" err="1"/>
              <a:t>winrs</a:t>
            </a:r>
            <a:r>
              <a:rPr lang="en-US" b="1" dirty="0"/>
              <a:t> –r:NYC-DC1 “</a:t>
            </a:r>
            <a:r>
              <a:rPr lang="en-US" b="1" dirty="0" err="1"/>
              <a:t>ver</a:t>
            </a:r>
            <a:r>
              <a:rPr lang="en-US" b="1" dirty="0"/>
              <a:t>” </a:t>
            </a:r>
            <a:r>
              <a:rPr lang="en-US" sz="1000" kern="1200" dirty="0" smtClean="0">
                <a:effectLst/>
                <a:latin typeface="Arial" charset="0"/>
                <a:ea typeface="+mn-ea"/>
                <a:cs typeface="+mn-cs"/>
              </a:rPr>
              <a:t>, and then press Enter.</a:t>
            </a:r>
          </a:p>
          <a:p>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Establish a Windows PowerShell session from NYC-CL1 with a remote server.</a:t>
            </a:r>
          </a:p>
          <a:p>
            <a:pPr marL="228600" lvl="0" indent="-228600">
              <a:buFont typeface="+mj-lt"/>
              <a:buAutoNum type="arabicPeriod"/>
            </a:pPr>
            <a:r>
              <a:rPr lang="en-US" sz="1000" kern="1200" dirty="0" smtClean="0">
                <a:effectLst/>
                <a:latin typeface="Arial" charset="0"/>
                <a:ea typeface="+mn-ea"/>
                <a:cs typeface="+mn-cs"/>
              </a:rPr>
              <a:t>On NYC-CL1, in the </a:t>
            </a:r>
            <a:r>
              <a:rPr lang="en-US" dirty="0" smtClean="0"/>
              <a:t>Command Prompt </a:t>
            </a:r>
            <a:r>
              <a:rPr lang="en-US" sz="1000" kern="1200" dirty="0" smtClean="0">
                <a:effectLst/>
                <a:latin typeface="Arial" charset="0"/>
                <a:ea typeface="+mn-ea"/>
                <a:cs typeface="+mn-cs"/>
              </a:rPr>
              <a:t>window, type </a:t>
            </a:r>
            <a:r>
              <a:rPr lang="en-US" b="1" dirty="0" err="1" smtClean="0"/>
              <a:t>Powershell</a:t>
            </a:r>
            <a:r>
              <a:rPr lang="en-US" sz="1000" kern="1200" dirty="0" smtClean="0">
                <a:effectLst/>
                <a:latin typeface="Arial" charset="0"/>
                <a:ea typeface="+mn-ea"/>
                <a:cs typeface="+mn-cs"/>
              </a:rPr>
              <a:t>, and then press Enter.</a:t>
            </a:r>
          </a:p>
          <a:p>
            <a:pPr marL="228600" lvl="0" indent="-228600">
              <a:buFont typeface="+mj-lt"/>
              <a:buAutoNum type="arabicPeriod"/>
            </a:pPr>
            <a:r>
              <a:rPr lang="en-US" sz="1000" kern="1200" dirty="0" smtClean="0">
                <a:effectLst/>
                <a:latin typeface="Arial" charset="0"/>
                <a:ea typeface="+mn-ea"/>
                <a:cs typeface="+mn-cs"/>
              </a:rPr>
              <a:t>On NYC-CL1, in the </a:t>
            </a:r>
            <a:r>
              <a:rPr lang="en-US" dirty="0" smtClean="0"/>
              <a:t>Command Prompt </a:t>
            </a:r>
            <a:r>
              <a:rPr lang="en-US" sz="1000" kern="1200" dirty="0" smtClean="0">
                <a:effectLst/>
                <a:latin typeface="Arial" charset="0"/>
                <a:ea typeface="+mn-ea"/>
                <a:cs typeface="+mn-cs"/>
              </a:rPr>
              <a:t>window, type </a:t>
            </a:r>
            <a:r>
              <a:rPr lang="en-US" b="1" dirty="0"/>
              <a:t>Enter-</a:t>
            </a:r>
            <a:r>
              <a:rPr lang="en-US" b="1" dirty="0" err="1"/>
              <a:t>PSSession</a:t>
            </a:r>
            <a:r>
              <a:rPr lang="en-US" b="1" dirty="0"/>
              <a:t> –</a:t>
            </a:r>
            <a:r>
              <a:rPr lang="en-US" b="1" dirty="0" err="1"/>
              <a:t>computername</a:t>
            </a:r>
            <a:r>
              <a:rPr lang="en-US" b="1" dirty="0"/>
              <a:t> </a:t>
            </a:r>
            <a:r>
              <a:rPr lang="en-US" b="1" dirty="0" smtClean="0"/>
              <a:t>NYC-DC1</a:t>
            </a:r>
            <a:r>
              <a:rPr lang="en-US" sz="1000" kern="1200" dirty="0" smtClean="0">
                <a:effectLst/>
                <a:latin typeface="Arial" charset="0"/>
                <a:ea typeface="+mn-ea"/>
                <a:cs typeface="+mn-cs"/>
              </a:rPr>
              <a:t>, and then press Enter.</a:t>
            </a:r>
          </a:p>
          <a:p>
            <a:r>
              <a:rPr lang="en-US" sz="1000" kern="1200" dirty="0" smtClean="0">
                <a:effectLst/>
                <a:latin typeface="Arial" charset="0"/>
                <a:ea typeface="+mn-ea"/>
                <a:cs typeface="+mn-cs"/>
              </a:rPr>
              <a:t> </a:t>
            </a:r>
          </a:p>
          <a:p>
            <a:r>
              <a:rPr lang="en-US" sz="1000" b="1" kern="1200" dirty="0" smtClean="0">
                <a:effectLst/>
                <a:latin typeface="Arial" charset="0"/>
                <a:ea typeface="+mn-ea"/>
                <a:cs typeface="+mn-cs"/>
              </a:rPr>
              <a:t>Import the </a:t>
            </a:r>
            <a:r>
              <a:rPr lang="en-US" sz="1000" b="1" kern="1200" dirty="0" err="1" smtClean="0">
                <a:effectLst/>
                <a:latin typeface="Arial" charset="0"/>
                <a:ea typeface="+mn-ea"/>
                <a:cs typeface="+mn-cs"/>
              </a:rPr>
              <a:t>ServerManager</a:t>
            </a:r>
            <a:r>
              <a:rPr lang="en-US" sz="1000" b="1" kern="1200" dirty="0" smtClean="0">
                <a:effectLst/>
                <a:latin typeface="Arial" charset="0"/>
                <a:ea typeface="+mn-ea"/>
                <a:cs typeface="+mn-cs"/>
              </a:rPr>
              <a:t> module for Windows PowerShell. </a:t>
            </a:r>
            <a:r>
              <a:rPr lang="en-US" sz="1000" kern="1200" dirty="0" smtClean="0">
                <a:effectLst/>
                <a:latin typeface="Arial" charset="0"/>
                <a:ea typeface="+mn-ea"/>
                <a:cs typeface="+mn-cs"/>
              </a:rPr>
              <a:t/>
            </a:r>
            <a:br>
              <a:rPr lang="en-US" sz="1000" kern="1200" dirty="0" smtClean="0">
                <a:effectLst/>
                <a:latin typeface="Arial" charset="0"/>
                <a:ea typeface="+mn-ea"/>
                <a:cs typeface="+mn-cs"/>
              </a:rPr>
            </a:br>
            <a:r>
              <a:rPr lang="en-US" sz="1000" kern="1200" dirty="0" smtClean="0">
                <a:effectLst/>
                <a:latin typeface="Arial" charset="0"/>
                <a:ea typeface="+mn-ea"/>
                <a:cs typeface="+mn-cs"/>
              </a:rPr>
              <a:t/>
            </a:r>
            <a:br>
              <a:rPr lang="en-US" sz="1000" kern="1200" dirty="0" smtClean="0">
                <a:effectLst/>
                <a:latin typeface="Arial" charset="0"/>
                <a:ea typeface="+mn-ea"/>
                <a:cs typeface="+mn-cs"/>
              </a:rPr>
            </a:br>
            <a:r>
              <a:rPr lang="en-US" sz="1000" kern="1200" dirty="0" smtClean="0">
                <a:effectLst/>
                <a:latin typeface="Arial" charset="0"/>
                <a:ea typeface="+mn-ea"/>
                <a:cs typeface="+mn-cs"/>
              </a:rPr>
              <a:t>1. On NYC-CL1, in the </a:t>
            </a:r>
            <a:r>
              <a:rPr lang="en-US" dirty="0" smtClean="0"/>
              <a:t>Command Prompt </a:t>
            </a:r>
            <a:r>
              <a:rPr lang="en-US" sz="1000" kern="1200" dirty="0" smtClean="0">
                <a:effectLst/>
                <a:latin typeface="Arial" charset="0"/>
                <a:ea typeface="+mn-ea"/>
                <a:cs typeface="+mn-cs"/>
              </a:rPr>
              <a:t>window, type </a:t>
            </a:r>
            <a:r>
              <a:rPr lang="en-US" b="1" dirty="0"/>
              <a:t>Import-Module </a:t>
            </a:r>
            <a:r>
              <a:rPr lang="en-US" b="1" dirty="0" err="1" smtClean="0"/>
              <a:t>ServerManager</a:t>
            </a:r>
            <a:r>
              <a:rPr lang="en-US" dirty="0" smtClean="0"/>
              <a:t>, </a:t>
            </a:r>
            <a:r>
              <a:rPr lang="en-US" dirty="0"/>
              <a:t>and </a:t>
            </a:r>
            <a:r>
              <a:rPr lang="en-US" sz="1000" kern="1200" dirty="0" smtClean="0">
                <a:effectLst/>
                <a:latin typeface="Arial" charset="0"/>
                <a:ea typeface="+mn-ea"/>
                <a:cs typeface="+mn-cs"/>
              </a:rPr>
              <a:t>then press Enter. This command will import the </a:t>
            </a:r>
            <a:r>
              <a:rPr lang="en-US" sz="1000" kern="1200" dirty="0" err="1" smtClean="0">
                <a:effectLst/>
                <a:latin typeface="Arial" charset="0"/>
                <a:ea typeface="+mn-ea"/>
                <a:cs typeface="+mn-cs"/>
              </a:rPr>
              <a:t>ServerManager</a:t>
            </a:r>
            <a:r>
              <a:rPr lang="en-US" sz="1000" kern="1200" dirty="0" smtClean="0">
                <a:effectLst/>
                <a:latin typeface="Arial" charset="0"/>
                <a:ea typeface="+mn-ea"/>
                <a:cs typeface="+mn-cs"/>
              </a:rPr>
              <a:t> module into the PowerShell environment on NYC-DC1.</a:t>
            </a:r>
          </a:p>
          <a:p>
            <a:r>
              <a:rPr lang="en-US" dirty="0"/>
              <a:t/>
            </a:r>
            <a:br>
              <a:rPr lang="en-US" dirty="0"/>
            </a:br>
            <a:r>
              <a:rPr lang="en-US" sz="1000" b="1" kern="1200" dirty="0" smtClean="0">
                <a:effectLst/>
                <a:latin typeface="Arial" charset="0"/>
                <a:ea typeface="+mn-ea"/>
                <a:cs typeface="+mn-cs"/>
              </a:rPr>
              <a:t>Install the Telnet Server feature on NYC-DC1 by using Windows PowerShell.</a:t>
            </a:r>
          </a:p>
          <a:p>
            <a:pPr marL="228600" lvl="0" indent="-228600">
              <a:buFont typeface="+mj-lt"/>
              <a:buAutoNum type="arabicPeriod"/>
            </a:pPr>
            <a:r>
              <a:rPr lang="en-US" sz="1000" kern="1200" dirty="0" smtClean="0">
                <a:effectLst/>
                <a:latin typeface="Arial" charset="0"/>
                <a:ea typeface="+mn-ea"/>
                <a:cs typeface="+mn-cs"/>
              </a:rPr>
              <a:t>On NYC-CL1, in the </a:t>
            </a:r>
            <a:r>
              <a:rPr lang="en-US" dirty="0" smtClean="0"/>
              <a:t>Command Prompt </a:t>
            </a:r>
            <a:r>
              <a:rPr lang="en-US" sz="1000" kern="1200" dirty="0" smtClean="0">
                <a:effectLst/>
                <a:latin typeface="Arial" charset="0"/>
                <a:ea typeface="+mn-ea"/>
                <a:cs typeface="+mn-cs"/>
              </a:rPr>
              <a:t>window, type </a:t>
            </a:r>
            <a:r>
              <a:rPr lang="en-US" b="1" dirty="0"/>
              <a:t>Get-</a:t>
            </a:r>
            <a:r>
              <a:rPr lang="en-US" b="1" dirty="0" err="1"/>
              <a:t>WindowsFeature</a:t>
            </a:r>
            <a:r>
              <a:rPr lang="en-US" b="1" dirty="0"/>
              <a:t> </a:t>
            </a:r>
            <a:r>
              <a:rPr lang="en-US" b="1" dirty="0" smtClean="0"/>
              <a:t>Tel*</a:t>
            </a:r>
            <a:r>
              <a:rPr lang="en-US" dirty="0" smtClean="0"/>
              <a:t>, and </a:t>
            </a:r>
            <a:r>
              <a:rPr lang="en-US" sz="1000" kern="1200" dirty="0" smtClean="0">
                <a:effectLst/>
                <a:latin typeface="Arial" charset="0"/>
                <a:ea typeface="+mn-ea"/>
                <a:cs typeface="+mn-cs"/>
              </a:rPr>
              <a:t>then press Enter. This command will list all available Windows Features beginning with “Tel” Notice that both features are not installed</a:t>
            </a:r>
          </a:p>
          <a:p>
            <a:pPr marL="228600" lvl="0" indent="-228600">
              <a:buFont typeface="+mj-lt"/>
              <a:buAutoNum type="arabicPeriod"/>
            </a:pPr>
            <a:r>
              <a:rPr lang="en-US" sz="1000" kern="1200" dirty="0" smtClean="0">
                <a:effectLst/>
                <a:latin typeface="Arial" charset="0"/>
                <a:ea typeface="+mn-ea"/>
                <a:cs typeface="+mn-cs"/>
              </a:rPr>
              <a:t>On NYC-CL1, in the </a:t>
            </a:r>
            <a:r>
              <a:rPr lang="en-US" dirty="0" smtClean="0"/>
              <a:t>Command Prompt </a:t>
            </a:r>
            <a:r>
              <a:rPr lang="en-US" sz="1000" kern="1200" dirty="0" smtClean="0">
                <a:effectLst/>
                <a:latin typeface="Arial" charset="0"/>
                <a:ea typeface="+mn-ea"/>
                <a:cs typeface="+mn-cs"/>
              </a:rPr>
              <a:t>window, type </a:t>
            </a:r>
            <a:r>
              <a:rPr lang="en-US" b="1" dirty="0"/>
              <a:t>Add-</a:t>
            </a:r>
            <a:r>
              <a:rPr lang="en-US" b="1" dirty="0" err="1"/>
              <a:t>WindowsFeature</a:t>
            </a:r>
            <a:r>
              <a:rPr lang="en-US" b="1" dirty="0"/>
              <a:t> </a:t>
            </a:r>
            <a:r>
              <a:rPr lang="en-US" b="1" dirty="0" smtClean="0"/>
              <a:t>Telnet-Server, </a:t>
            </a:r>
            <a:r>
              <a:rPr lang="en-US" sz="1000" kern="1200" dirty="0" smtClean="0">
                <a:effectLst/>
                <a:latin typeface="Arial" charset="0"/>
                <a:ea typeface="+mn-ea"/>
                <a:cs typeface="+mn-cs"/>
              </a:rPr>
              <a:t>and then press Enter.</a:t>
            </a:r>
          </a:p>
          <a:p>
            <a:pPr marL="228600" lvl="0" indent="-228600">
              <a:buFont typeface="+mj-lt"/>
              <a:buAutoNum type="arabicPeriod"/>
            </a:pPr>
            <a:r>
              <a:rPr lang="en-US" sz="1000" kern="1200" dirty="0" smtClean="0">
                <a:effectLst/>
                <a:latin typeface="Arial" charset="0"/>
                <a:ea typeface="+mn-ea"/>
                <a:cs typeface="+mn-cs"/>
              </a:rPr>
              <a:t>On NYC-CL1, in the </a:t>
            </a:r>
            <a:r>
              <a:rPr lang="en-US" dirty="0" smtClean="0"/>
              <a:t>Command Prompt </a:t>
            </a:r>
            <a:r>
              <a:rPr lang="en-US" sz="1000" kern="1200" dirty="0" smtClean="0">
                <a:effectLst/>
                <a:latin typeface="Arial" charset="0"/>
                <a:ea typeface="+mn-ea"/>
                <a:cs typeface="+mn-cs"/>
              </a:rPr>
              <a:t>window, type </a:t>
            </a:r>
            <a:r>
              <a:rPr lang="en-US" b="1" dirty="0"/>
              <a:t>Get-</a:t>
            </a:r>
            <a:r>
              <a:rPr lang="en-US" b="1" dirty="0" err="1"/>
              <a:t>WindowsFeature</a:t>
            </a:r>
            <a:r>
              <a:rPr lang="en-US" b="1" dirty="0"/>
              <a:t> </a:t>
            </a:r>
            <a:r>
              <a:rPr lang="en-US" b="1" dirty="0" smtClean="0"/>
              <a:t>Tel*</a:t>
            </a:r>
            <a:r>
              <a:rPr lang="en-US" dirty="0" smtClean="0"/>
              <a:t>, and </a:t>
            </a:r>
            <a:r>
              <a:rPr lang="en-US" sz="1000" kern="1200" dirty="0" smtClean="0">
                <a:effectLst/>
                <a:latin typeface="Arial" charset="0"/>
                <a:ea typeface="+mn-ea"/>
                <a:cs typeface="+mn-cs"/>
              </a:rPr>
              <a:t>then press Enter. Notice that the Telnet Server feature is now installed.</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a:t>
            </a:r>
            <a:r>
              <a:rPr lang="en-CA" baseline="0" dirty="0" smtClean="0"/>
              <a:t> the different ways to use remote MMC consoles to manage a Windows Server 2008 computer.</a:t>
            </a:r>
          </a:p>
          <a:p>
            <a:r>
              <a:rPr lang="en-US" sz="1000" b="1" kern="1200" dirty="0" smtClean="0">
                <a:effectLst/>
                <a:latin typeface="Arial" charset="0"/>
                <a:ea typeface="+mn-ea"/>
                <a:cs typeface="+mn-cs"/>
              </a:rPr>
              <a:t>Remote Server Administration Tools (RSAT)</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By default, Windows client operating systems will not have the MMC consoles for most Windows Server-based components. To obtain these MMC consoles, the RSAT needs to be installed on your client operating system to use server-based MMC consoles to connect to remote computers. RSAT is available for download from the Microsoft website.</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Server Manager</a:t>
            </a:r>
            <a:endParaRPr lang="en-CA" sz="1000" b="1" kern="1200" dirty="0" smtClean="0">
              <a:effectLst/>
              <a:latin typeface="Arial" charset="0"/>
              <a:ea typeface="+mn-ea"/>
              <a:cs typeface="+mn-cs"/>
            </a:endParaRPr>
          </a:p>
          <a:p>
            <a:r>
              <a:rPr lang="en-US" sz="1000" kern="1200" dirty="0" smtClean="0">
                <a:effectLst/>
                <a:latin typeface="Arial" charset="0"/>
                <a:ea typeface="+mn-ea"/>
                <a:cs typeface="+mn-cs"/>
              </a:rPr>
              <a:t>You can connect remotely to Windows Server 2008 R2 computers remotely by using the Server Manager console to make use of this comprehensive tool.</a:t>
            </a:r>
          </a:p>
          <a:p>
            <a:r>
              <a:rPr lang="en-US" sz="1000" b="1" i="1" kern="1200" dirty="0" smtClean="0">
                <a:effectLst/>
                <a:latin typeface="Arial" charset="0"/>
                <a:ea typeface="+mn-ea"/>
                <a:cs typeface="+mn-cs"/>
              </a:rPr>
              <a:t>Supported remote management scenarios</a:t>
            </a:r>
            <a:endParaRPr lang="en-CA" sz="1000" b="1" i="1" kern="1200" dirty="0" smtClean="0">
              <a:effectLst/>
              <a:latin typeface="Arial" charset="0"/>
              <a:ea typeface="+mn-ea"/>
              <a:cs typeface="+mn-cs"/>
            </a:endParaRPr>
          </a:p>
          <a:p>
            <a:r>
              <a:rPr lang="en-US" sz="1000" kern="1200" dirty="0" smtClean="0">
                <a:effectLst/>
                <a:latin typeface="Arial" charset="0"/>
                <a:ea typeface="+mn-ea"/>
                <a:cs typeface="+mn-cs"/>
              </a:rPr>
              <a:t>The supported remote management scenarios using Server Manager are:</a:t>
            </a:r>
            <a:endParaRPr lang="en-CA" sz="1000" kern="1200" dirty="0" smtClean="0">
              <a:effectLst/>
              <a:latin typeface="Arial" charset="0"/>
              <a:ea typeface="+mn-ea"/>
              <a:cs typeface="+mn-cs"/>
            </a:endParaRPr>
          </a:p>
          <a:p>
            <a:pPr lvl="0"/>
            <a:r>
              <a:rPr lang="en-US" sz="1000" b="1" kern="1200" dirty="0" smtClean="0">
                <a:effectLst/>
                <a:latin typeface="Arial" charset="0"/>
                <a:ea typeface="+mn-ea"/>
                <a:cs typeface="+mn-cs"/>
              </a:rPr>
              <a:t>Server to server</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Server</a:t>
            </a:r>
            <a:r>
              <a:rPr lang="en-US" sz="1000" kern="1200" dirty="0" smtClean="0">
                <a:effectLst/>
                <a:latin typeface="Arial" charset="0"/>
                <a:ea typeface="+mn-ea"/>
                <a:cs typeface="+mn-cs"/>
              </a:rPr>
              <a:t> Manager on a full installation of Windows Server 2008 R2 can be used to manage roles and features that are installed on another server that is running Windows Server 2008 R2.</a:t>
            </a:r>
            <a:endParaRPr lang="en-CA" sz="1000" kern="1200" dirty="0" smtClean="0">
              <a:effectLst/>
              <a:latin typeface="Arial" charset="0"/>
              <a:ea typeface="+mn-ea"/>
              <a:cs typeface="+mn-cs"/>
            </a:endParaRPr>
          </a:p>
          <a:p>
            <a:pPr lvl="0"/>
            <a:r>
              <a:rPr lang="en-US" sz="1000" b="1" kern="1200" dirty="0" smtClean="0">
                <a:effectLst/>
                <a:latin typeface="Arial" charset="0"/>
                <a:ea typeface="+mn-ea"/>
                <a:cs typeface="+mn-cs"/>
              </a:rPr>
              <a:t>Server to Server Core</a:t>
            </a:r>
            <a:r>
              <a:rPr lang="en-US" sz="1000" kern="1200" dirty="0" smtClean="0">
                <a:effectLst/>
                <a:latin typeface="Arial" charset="0"/>
                <a:ea typeface="+mn-ea"/>
                <a:cs typeface="+mn-cs"/>
              </a:rPr>
              <a:t>   Server Manager on a full installation of Windows Server 2008 R2 can be used to manage roles and features that are installed on a Server Core installation of Windows Server 2008 R2.</a:t>
            </a:r>
            <a:endParaRPr lang="en-CA" sz="1000" kern="1200" dirty="0" smtClean="0">
              <a:effectLst/>
              <a:latin typeface="Arial" charset="0"/>
              <a:ea typeface="+mn-ea"/>
              <a:cs typeface="+mn-cs"/>
            </a:endParaRPr>
          </a:p>
          <a:p>
            <a:pPr lvl="0"/>
            <a:r>
              <a:rPr lang="en-US" sz="1000" b="1" kern="1200" dirty="0" smtClean="0">
                <a:effectLst/>
                <a:latin typeface="Arial" charset="0"/>
                <a:ea typeface="+mn-ea"/>
                <a:cs typeface="+mn-cs"/>
              </a:rPr>
              <a:t>Client to server</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Server</a:t>
            </a:r>
            <a:r>
              <a:rPr lang="en-US" sz="1000" kern="1200" dirty="0" smtClean="0">
                <a:effectLst/>
                <a:latin typeface="Arial" charset="0"/>
                <a:ea typeface="+mn-ea"/>
                <a:cs typeface="+mn-cs"/>
              </a:rPr>
              <a:t> Manager is installed as part of Remote Server Administration Tools on a computer that is running Windows® 7. This can be used to manage roles and features on a computer that is running either the full or Server Core installations of Windows Server 2008 R2.</a:t>
            </a:r>
          </a:p>
          <a:p>
            <a:pPr lvl="0"/>
            <a:endParaRPr lang="en-US" sz="1000" kern="1200" dirty="0" smtClean="0">
              <a:effectLst/>
              <a:latin typeface="Arial" charset="0"/>
              <a:ea typeface="+mn-ea"/>
              <a:cs typeface="+mn-cs"/>
            </a:endParaRPr>
          </a:p>
          <a:p>
            <a:pPr lvl="0">
              <a:defRPr/>
            </a:pPr>
            <a:r>
              <a:rPr lang="en-US" sz="1000" b="1" kern="1200" dirty="0" smtClean="0">
                <a:effectLst/>
                <a:latin typeface="Arial" charset="0"/>
                <a:ea typeface="+mn-ea"/>
                <a:cs typeface="+mn-cs"/>
              </a:rPr>
              <a:t>Note:</a:t>
            </a:r>
            <a:r>
              <a:rPr lang="en-US" sz="1000" kern="1200" dirty="0" smtClean="0">
                <a:effectLst/>
                <a:latin typeface="Arial" charset="0"/>
                <a:ea typeface="+mn-ea"/>
                <a:cs typeface="+mn-cs"/>
              </a:rPr>
              <a:t> To use </a:t>
            </a:r>
            <a:r>
              <a:rPr lang="en-US" dirty="0" smtClean="0"/>
              <a:t>role-specific or feature-specific </a:t>
            </a:r>
            <a:r>
              <a:rPr lang="en-US" sz="1000" kern="1200" dirty="0" smtClean="0">
                <a:effectLst/>
                <a:latin typeface="Arial" charset="0"/>
                <a:ea typeface="+mn-ea"/>
                <a:cs typeface="+mn-cs"/>
              </a:rPr>
              <a:t>tools or snap-ins in a Server Manager console that is connected to a remote server, those tools must be installed on the local computer by using RSAT.</a:t>
            </a:r>
            <a:endParaRPr lang="en-CA"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r>
              <a:rPr lang="en-US" sz="1000" b="1" kern="1200" dirty="0" smtClean="0">
                <a:effectLst/>
                <a:latin typeface="Arial" charset="0"/>
                <a:ea typeface="+mn-ea"/>
                <a:cs typeface="+mn-cs"/>
              </a:rPr>
              <a:t>Security Considerations for Remote Administration with MMC Consoles</a:t>
            </a:r>
            <a:endParaRPr lang="en-CA" sz="1000" b="1" kern="1200" dirty="0" smtClean="0">
              <a:effectLst/>
              <a:latin typeface="Arial" charset="0"/>
              <a:ea typeface="+mn-ea"/>
              <a:cs typeface="+mn-cs"/>
            </a:endParaRPr>
          </a:p>
          <a:p>
            <a:r>
              <a:rPr lang="en-CA" sz="1000" kern="1200" dirty="0" smtClean="0">
                <a:effectLst/>
                <a:latin typeface="Arial" charset="0"/>
                <a:ea typeface="+mn-ea"/>
                <a:cs typeface="+mn-cs"/>
              </a:rPr>
              <a:t>Highlight</a:t>
            </a:r>
            <a:r>
              <a:rPr lang="en-CA" sz="1000" kern="1200" baseline="0" dirty="0" smtClean="0">
                <a:effectLst/>
                <a:latin typeface="Arial" charset="0"/>
                <a:ea typeface="+mn-ea"/>
                <a:cs typeface="+mn-cs"/>
              </a:rPr>
              <a:t> the security considerations as listed in the student handbook</a:t>
            </a:r>
            <a:endParaRPr lang="en-US" sz="1000" b="1" kern="1200" dirty="0" smtClean="0">
              <a:effectLst/>
              <a:latin typeface="Arial" charset="0"/>
              <a:ea typeface="+mn-ea"/>
              <a:cs typeface="+mn-cs"/>
            </a:endParaRPr>
          </a:p>
          <a:p>
            <a:pPr marL="171450" lvl="0" indent="-171450">
              <a:buFont typeface="Arial" pitchFamily="34" charset="0"/>
              <a:buChar char="•"/>
            </a:pPr>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What advantages does connecting remotely by using Server Manager have over connecting remotely by using the MMC consoles for individual server components?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The Server Manager console is already pre-populated with the MMC console snap-ins for installed server roles and server features. If connecting by using the individual consoles, you need to know what server roles and features are installed on the remote server. Also, Server Manager provides a single, comprehensive management tool, compared to multiple individual MMC consoles.</a:t>
            </a:r>
            <a:endParaRPr lang="en-CA" sz="1000" kern="1200" dirty="0" smtClean="0">
              <a:effectLst/>
              <a:latin typeface="Arial" charset="0"/>
              <a:ea typeface="+mn-ea"/>
              <a:cs typeface="+mn-cs"/>
            </a:endParaRPr>
          </a:p>
          <a:p>
            <a:pPr marL="0" lvl="0" indent="0">
              <a:buFont typeface="Arial" pitchFamily="34" charset="0"/>
              <a:buNone/>
            </a:pPr>
            <a:endParaRPr lang="en-CA" sz="1000" b="1"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endParaRPr lang="en-CA" sz="1000" kern="1200" dirty="0" smtClean="0">
              <a:effectLst/>
              <a:latin typeface="Arial" charset="0"/>
              <a:ea typeface="+mn-ea"/>
              <a:cs typeface="+mn-cs"/>
            </a:endParaRPr>
          </a:p>
          <a:p>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403600" cy="635332"/>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2: Planning Server Management and Delegated Administration</a:t>
            </a:r>
          </a:p>
          <a:p>
            <a:pPr>
              <a:defRPr/>
            </a:pPr>
            <a:endParaRPr lang="en-US" dirty="0"/>
          </a:p>
        </p:txBody>
      </p:sp>
    </p:spTree>
    <p:extLst>
      <p:ext uri="{BB962C8B-B14F-4D97-AF65-F5344CB8AC3E}">
        <p14:creationId xmlns:p14="http://schemas.microsoft.com/office/powerpoint/2010/main" val="418396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69315" y="2465793"/>
            <a:ext cx="4152900" cy="1829759"/>
          </a:xfrm>
        </p:spPr>
        <p:txBody>
          <a:bodyPr/>
          <a:lstStyle/>
          <a:p>
            <a:r>
              <a:rPr lang="en-US" dirty="0" smtClean="0"/>
              <a:t>Module 2</a:t>
            </a:r>
          </a:p>
          <a:p>
            <a:r>
              <a:rPr lang="en-US" dirty="0"/>
              <a:t>Planning Server Management and Delegated Administration</a:t>
            </a:r>
            <a:endParaRPr lang="en-US" dirty="0" smtClean="0"/>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Decentralizing Systems Administration</a:t>
            </a:r>
          </a:p>
        </p:txBody>
      </p:sp>
      <p:sp>
        <p:nvSpPr>
          <p:cNvPr id="6147" name="Rectangle 3"/>
          <p:cNvSpPr>
            <a:spLocks noGrp="1" noChangeArrowheads="1"/>
          </p:cNvSpPr>
          <p:nvPr>
            <p:ph type="body" idx="1"/>
          </p:nvPr>
        </p:nvSpPr>
        <p:spPr/>
        <p:txBody>
          <a:bodyPr/>
          <a:lstStyle/>
          <a:p>
            <a:r>
              <a:rPr lang="en-GB" dirty="0" smtClean="0"/>
              <a:t>Benefits of Role-Based Access Control</a:t>
            </a:r>
          </a:p>
          <a:p>
            <a:r>
              <a:rPr lang="en-GB" dirty="0" smtClean="0"/>
              <a:t>Managing Administrative Permissions</a:t>
            </a:r>
          </a:p>
          <a:p>
            <a:r>
              <a:rPr lang="en-GB" dirty="0"/>
              <a:t>Delegating Administrative </a:t>
            </a:r>
            <a:r>
              <a:rPr lang="en-GB" dirty="0" smtClean="0"/>
              <a:t>Permissions</a:t>
            </a:r>
          </a:p>
          <a:p>
            <a:r>
              <a:rPr lang="en-US" dirty="0"/>
              <a:t>Demonstration: Delegating Control of Active Directory Objects</a:t>
            </a:r>
            <a:endParaRPr lang="en-GB" dirty="0" smtClean="0"/>
          </a:p>
          <a:p>
            <a:r>
              <a:rPr lang="en-GB" dirty="0" smtClean="0"/>
              <a:t>Delegation Policies and Procedures</a:t>
            </a:r>
          </a:p>
          <a:p>
            <a:r>
              <a:rPr lang="en-GB" dirty="0" smtClean="0"/>
              <a:t>Securing Sensitive Groups</a:t>
            </a:r>
          </a:p>
          <a:p>
            <a:r>
              <a:rPr lang="en-GB" dirty="0" smtClean="0"/>
              <a:t>Discussion: Planning Role-Based Access Control</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val="2872711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Benefits of Role Based Access Control</a:t>
            </a:r>
            <a:endParaRPr lang="en-GB" dirty="0"/>
          </a:p>
        </p:txBody>
      </p:sp>
      <p:sp>
        <p:nvSpPr>
          <p:cNvPr id="3" name="AutoShape 12"/>
          <p:cNvSpPr>
            <a:spLocks noChangeArrowheads="1"/>
          </p:cNvSpPr>
          <p:nvPr/>
        </p:nvSpPr>
        <p:spPr bwMode="auto">
          <a:xfrm>
            <a:off x="220663" y="1899002"/>
            <a:ext cx="8705850" cy="4501798"/>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Key benefits of RBAC:</a:t>
            </a:r>
            <a:endParaRPr lang="en-GB" dirty="0">
              <a:ea typeface="PMingLiU" pitchFamily="18" charset="-120"/>
            </a:endParaRPr>
          </a:p>
        </p:txBody>
      </p:sp>
      <p:sp>
        <p:nvSpPr>
          <p:cNvPr id="4" name="AutoShape 4"/>
          <p:cNvSpPr>
            <a:spLocks noChangeArrowheads="1"/>
          </p:cNvSpPr>
          <p:nvPr/>
        </p:nvSpPr>
        <p:spPr bwMode="auto">
          <a:xfrm>
            <a:off x="214313" y="850328"/>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CA" dirty="0"/>
              <a:t>Role-based access control (RBAC) is an approach to assigning and restricting system access to authorized </a:t>
            </a:r>
            <a:r>
              <a:rPr lang="en-CA" dirty="0" smtClean="0"/>
              <a:t>users</a:t>
            </a:r>
            <a:endParaRPr lang="en-US" dirty="0">
              <a:cs typeface="Arial" charset="0"/>
            </a:endParaRPr>
          </a:p>
        </p:txBody>
      </p:sp>
      <p:grpSp>
        <p:nvGrpSpPr>
          <p:cNvPr id="5" name="Group 1"/>
          <p:cNvGrpSpPr>
            <a:grpSpLocks/>
          </p:cNvGrpSpPr>
          <p:nvPr/>
        </p:nvGrpSpPr>
        <p:grpSpPr bwMode="auto">
          <a:xfrm>
            <a:off x="518319" y="2351441"/>
            <a:ext cx="8064500" cy="887576"/>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Permissions are assigned to groups, not users</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518319" y="3364717"/>
            <a:ext cx="8064500" cy="887576"/>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Permissions </a:t>
              </a:r>
              <a:r>
                <a:rPr lang="en-CA" dirty="0"/>
                <a:t>are delegated specifically to those who </a:t>
              </a:r>
              <a:r>
                <a:rPr lang="en-CA" dirty="0" smtClean="0"/>
                <a:t>   require </a:t>
              </a:r>
              <a:r>
                <a:rPr lang="en-CA" dirty="0"/>
                <a:t>them</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518319" y="4377993"/>
            <a:ext cx="8064500" cy="887576"/>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Permissions </a:t>
              </a:r>
              <a:r>
                <a:rPr lang="en-CA" dirty="0"/>
                <a:t>and roles are based on business units and functions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541338" y="5391270"/>
            <a:ext cx="8064500" cy="887576"/>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Administrative </a:t>
              </a:r>
              <a:r>
                <a:rPr lang="en-CA" dirty="0"/>
                <a:t>permissions can be divided among central and local scopes of authority</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533501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Managing </a:t>
            </a:r>
            <a:r>
              <a:rPr lang="en-GB" dirty="0"/>
              <a:t>Administrative Permissions</a:t>
            </a:r>
          </a:p>
        </p:txBody>
      </p:sp>
      <p:sp>
        <p:nvSpPr>
          <p:cNvPr id="4" name="AutoShape 4"/>
          <p:cNvSpPr>
            <a:spLocks noChangeArrowheads="1"/>
          </p:cNvSpPr>
          <p:nvPr/>
        </p:nvSpPr>
        <p:spPr bwMode="auto">
          <a:xfrm>
            <a:off x="214313" y="782905"/>
            <a:ext cx="8699500" cy="981728"/>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sz="2000" dirty="0" smtClean="0"/>
              <a:t>Least required privilege:</a:t>
            </a:r>
          </a:p>
          <a:p>
            <a:pPr algn="ctr">
              <a:lnSpc>
                <a:spcPct val="90000"/>
              </a:lnSpc>
              <a:defRPr/>
            </a:pPr>
            <a:r>
              <a:rPr lang="en-GB" dirty="0" smtClean="0">
                <a:cs typeface="Arial" charset="0"/>
              </a:rPr>
              <a:t>Users and applications are granted access only to the rights and privileges they require</a:t>
            </a:r>
            <a:endParaRPr lang="en-US" dirty="0">
              <a:cs typeface="Arial" charset="0"/>
            </a:endParaRPr>
          </a:p>
        </p:txBody>
      </p:sp>
      <p:sp>
        <p:nvSpPr>
          <p:cNvPr id="21" name="AutoShape 12"/>
          <p:cNvSpPr>
            <a:spLocks noChangeArrowheads="1"/>
          </p:cNvSpPr>
          <p:nvPr/>
        </p:nvSpPr>
        <p:spPr bwMode="auto">
          <a:xfrm>
            <a:off x="220663" y="1909012"/>
            <a:ext cx="8705850" cy="4441912"/>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Best practices for managing permissions in AD DS:</a:t>
            </a:r>
            <a:endParaRPr lang="en-GB" dirty="0">
              <a:ea typeface="PMingLiU" pitchFamily="18" charset="-120"/>
            </a:endParaRPr>
          </a:p>
        </p:txBody>
      </p:sp>
      <p:grpSp>
        <p:nvGrpSpPr>
          <p:cNvPr id="22" name="Group 18"/>
          <p:cNvGrpSpPr>
            <a:grpSpLocks/>
          </p:cNvGrpSpPr>
          <p:nvPr/>
        </p:nvGrpSpPr>
        <p:grpSpPr bwMode="auto">
          <a:xfrm>
            <a:off x="400049" y="3189667"/>
            <a:ext cx="8320617" cy="693636"/>
            <a:chOff x="757238" y="4884425"/>
            <a:chExt cx="8064501" cy="641350"/>
          </a:xfrm>
        </p:grpSpPr>
        <p:sp>
          <p:nvSpPr>
            <p:cNvPr id="2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Administrative staff should have separate user and     	admin accounts</a:t>
              </a:r>
              <a:endParaRPr lang="en-GB" dirty="0"/>
            </a:p>
          </p:txBody>
        </p:sp>
        <p:sp>
          <p:nvSpPr>
            <p:cNvPr id="2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5" name="Group 18"/>
          <p:cNvGrpSpPr>
            <a:grpSpLocks/>
          </p:cNvGrpSpPr>
          <p:nvPr/>
        </p:nvGrpSpPr>
        <p:grpSpPr bwMode="auto">
          <a:xfrm>
            <a:off x="413279" y="3964511"/>
            <a:ext cx="8320617" cy="693636"/>
            <a:chOff x="757238" y="4884425"/>
            <a:chExt cx="8064501" cy="641350"/>
          </a:xfrm>
        </p:grpSpPr>
        <p:sp>
          <p:nvSpPr>
            <p:cNvPr id="2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Use RBAC groups to assign privileges</a:t>
              </a:r>
              <a:endParaRPr lang="en-GB" dirty="0"/>
            </a:p>
          </p:txBody>
        </p:sp>
        <p:sp>
          <p:nvSpPr>
            <p:cNvPr id="2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8" name="Group 18"/>
          <p:cNvGrpSpPr>
            <a:grpSpLocks/>
          </p:cNvGrpSpPr>
          <p:nvPr/>
        </p:nvGrpSpPr>
        <p:grpSpPr bwMode="auto">
          <a:xfrm>
            <a:off x="422844" y="4739355"/>
            <a:ext cx="8320617" cy="693636"/>
            <a:chOff x="757238" y="4884425"/>
            <a:chExt cx="8064501" cy="641350"/>
          </a:xfrm>
        </p:grpSpPr>
        <p:sp>
          <p:nvSpPr>
            <p:cNvPr id="2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Use powerful groups (Domain Admins) sparingly</a:t>
              </a:r>
              <a:endParaRPr lang="en-GB" dirty="0"/>
            </a:p>
          </p:txBody>
        </p:sp>
        <p:sp>
          <p:nvSpPr>
            <p:cNvPr id="3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31" name="Group 18"/>
          <p:cNvGrpSpPr>
            <a:grpSpLocks/>
          </p:cNvGrpSpPr>
          <p:nvPr/>
        </p:nvGrpSpPr>
        <p:grpSpPr bwMode="auto">
          <a:xfrm>
            <a:off x="436074" y="5514199"/>
            <a:ext cx="8320617" cy="693636"/>
            <a:chOff x="757238" y="4884425"/>
            <a:chExt cx="8064501" cy="641350"/>
          </a:xfrm>
        </p:grpSpPr>
        <p:sp>
          <p:nvSpPr>
            <p:cNvPr id="3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Control over membership to powerful groups should be 	strictly controlled</a:t>
              </a:r>
              <a:endParaRPr lang="en-GB" dirty="0"/>
            </a:p>
          </p:txBody>
        </p:sp>
        <p:sp>
          <p:nvSpPr>
            <p:cNvPr id="3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34" name="Group 18"/>
          <p:cNvGrpSpPr>
            <a:grpSpLocks/>
          </p:cNvGrpSpPr>
          <p:nvPr/>
        </p:nvGrpSpPr>
        <p:grpSpPr bwMode="auto">
          <a:xfrm>
            <a:off x="400049" y="2414823"/>
            <a:ext cx="8320617" cy="693636"/>
            <a:chOff x="757238" y="4884425"/>
            <a:chExt cx="8064501" cy="641350"/>
          </a:xfrm>
        </p:grpSpPr>
        <p:sp>
          <p:nvSpPr>
            <p:cNvPr id="3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Ensure all accounts have least required privileges</a:t>
              </a:r>
              <a:endParaRPr lang="en-GB" dirty="0"/>
            </a:p>
          </p:txBody>
        </p:sp>
        <p:sp>
          <p:nvSpPr>
            <p:cNvPr id="3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973531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Delegating Administrative Permissions</a:t>
            </a:r>
          </a:p>
        </p:txBody>
      </p:sp>
      <p:sp>
        <p:nvSpPr>
          <p:cNvPr id="4" name="AutoShape 4"/>
          <p:cNvSpPr>
            <a:spLocks noChangeArrowheads="1"/>
          </p:cNvSpPr>
          <p:nvPr/>
        </p:nvSpPr>
        <p:spPr bwMode="auto">
          <a:xfrm>
            <a:off x="214313" y="782904"/>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Administrative permissions can be delegated to non-administrative users to facilitate decentralized management</a:t>
            </a:r>
            <a:endParaRPr lang="en-US" dirty="0">
              <a:cs typeface="Arial" charset="0"/>
            </a:endParaRPr>
          </a:p>
        </p:txBody>
      </p:sp>
      <p:sp>
        <p:nvSpPr>
          <p:cNvPr id="5" name="AutoShape 12"/>
          <p:cNvSpPr>
            <a:spLocks noChangeArrowheads="1"/>
          </p:cNvSpPr>
          <p:nvPr/>
        </p:nvSpPr>
        <p:spPr bwMode="auto">
          <a:xfrm>
            <a:off x="220663" y="1780934"/>
            <a:ext cx="8705850" cy="164391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Permissions can be delegated by:</a:t>
            </a:r>
            <a:endParaRPr lang="en-GB" dirty="0">
              <a:ea typeface="PMingLiU" pitchFamily="18" charset="-120"/>
            </a:endParaRPr>
          </a:p>
        </p:txBody>
      </p:sp>
      <p:grpSp>
        <p:nvGrpSpPr>
          <p:cNvPr id="6" name="Group 18"/>
          <p:cNvGrpSpPr>
            <a:grpSpLocks/>
          </p:cNvGrpSpPr>
          <p:nvPr/>
        </p:nvGrpSpPr>
        <p:grpSpPr bwMode="auto">
          <a:xfrm>
            <a:off x="400049" y="2173028"/>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Configuring permissions on user and group accounts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3279" y="2795663"/>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Using the Delegation of Control Wizard</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21" name="AutoShape 12"/>
          <p:cNvSpPr>
            <a:spLocks noChangeArrowheads="1"/>
          </p:cNvSpPr>
          <p:nvPr/>
        </p:nvSpPr>
        <p:spPr bwMode="auto">
          <a:xfrm>
            <a:off x="220663" y="3593874"/>
            <a:ext cx="8705850" cy="275704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Delegation can occur at the following AD DS object levels:</a:t>
            </a:r>
            <a:endParaRPr lang="en-GB" dirty="0">
              <a:ea typeface="PMingLiU" pitchFamily="18" charset="-120"/>
            </a:endParaRPr>
          </a:p>
        </p:txBody>
      </p:sp>
      <p:grpSp>
        <p:nvGrpSpPr>
          <p:cNvPr id="22" name="Group 18"/>
          <p:cNvGrpSpPr>
            <a:grpSpLocks/>
          </p:cNvGrpSpPr>
          <p:nvPr/>
        </p:nvGrpSpPr>
        <p:grpSpPr bwMode="auto">
          <a:xfrm>
            <a:off x="400049" y="3919470"/>
            <a:ext cx="8320617" cy="500804"/>
            <a:chOff x="757238" y="4884425"/>
            <a:chExt cx="8064501" cy="641350"/>
          </a:xfrm>
        </p:grpSpPr>
        <p:sp>
          <p:nvSpPr>
            <p:cNvPr id="2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Site</a:t>
              </a:r>
              <a:endParaRPr lang="en-GB" dirty="0"/>
            </a:p>
          </p:txBody>
        </p:sp>
        <p:sp>
          <p:nvSpPr>
            <p:cNvPr id="2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5" name="Group 18"/>
          <p:cNvGrpSpPr>
            <a:grpSpLocks/>
          </p:cNvGrpSpPr>
          <p:nvPr/>
        </p:nvGrpSpPr>
        <p:grpSpPr bwMode="auto">
          <a:xfrm>
            <a:off x="413279" y="4523661"/>
            <a:ext cx="8320617" cy="500804"/>
            <a:chOff x="757238" y="4884425"/>
            <a:chExt cx="8064501" cy="641350"/>
          </a:xfrm>
        </p:grpSpPr>
        <p:sp>
          <p:nvSpPr>
            <p:cNvPr id="2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Domain</a:t>
              </a:r>
              <a:endParaRPr lang="en-GB" dirty="0"/>
            </a:p>
          </p:txBody>
        </p:sp>
        <p:sp>
          <p:nvSpPr>
            <p:cNvPr id="2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8" name="Group 18"/>
          <p:cNvGrpSpPr>
            <a:grpSpLocks/>
          </p:cNvGrpSpPr>
          <p:nvPr/>
        </p:nvGrpSpPr>
        <p:grpSpPr bwMode="auto">
          <a:xfrm>
            <a:off x="422844" y="5127852"/>
            <a:ext cx="8320617" cy="500804"/>
            <a:chOff x="757238" y="4884425"/>
            <a:chExt cx="8064501" cy="641350"/>
          </a:xfrm>
        </p:grpSpPr>
        <p:sp>
          <p:nvSpPr>
            <p:cNvPr id="2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Organizational Unit</a:t>
              </a:r>
              <a:endParaRPr lang="en-GB" dirty="0"/>
            </a:p>
          </p:txBody>
        </p:sp>
        <p:sp>
          <p:nvSpPr>
            <p:cNvPr id="3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31" name="Group 18"/>
          <p:cNvGrpSpPr>
            <a:grpSpLocks/>
          </p:cNvGrpSpPr>
          <p:nvPr/>
        </p:nvGrpSpPr>
        <p:grpSpPr bwMode="auto">
          <a:xfrm>
            <a:off x="436074" y="5732044"/>
            <a:ext cx="8320617" cy="500804"/>
            <a:chOff x="757238" y="4884425"/>
            <a:chExt cx="8064501" cy="641350"/>
          </a:xfrm>
        </p:grpSpPr>
        <p:sp>
          <p:nvSpPr>
            <p:cNvPr id="3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Built-in AD DS Container</a:t>
              </a:r>
              <a:endParaRPr lang="en-GB" dirty="0"/>
            </a:p>
          </p:txBody>
        </p:sp>
        <p:sp>
          <p:nvSpPr>
            <p:cNvPr id="3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450500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Delegating </a:t>
            </a:r>
            <a:r>
              <a:rPr lang="en-US" dirty="0"/>
              <a:t>Control of Active Directory Objects</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CA" b="0" dirty="0" smtClean="0"/>
              <a:t>Use the Delegation of Control Wizard to delegate administrative permissions</a:t>
            </a:r>
            <a:endParaRPr lang="en-CA" b="0" dirty="0"/>
          </a:p>
          <a:p>
            <a:endParaRPr lang="en-US" b="0" dirty="0"/>
          </a:p>
        </p:txBody>
      </p:sp>
    </p:spTree>
    <p:extLst>
      <p:ext uri="{BB962C8B-B14F-4D97-AF65-F5344CB8AC3E}">
        <p14:creationId xmlns:p14="http://schemas.microsoft.com/office/powerpoint/2010/main" val="1570202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Delegation Policies and Procedures</a:t>
            </a:r>
          </a:p>
        </p:txBody>
      </p:sp>
      <p:sp>
        <p:nvSpPr>
          <p:cNvPr id="4" name="AutoShape 12"/>
          <p:cNvSpPr>
            <a:spLocks noChangeArrowheads="1"/>
          </p:cNvSpPr>
          <p:nvPr/>
        </p:nvSpPr>
        <p:spPr bwMode="auto">
          <a:xfrm>
            <a:off x="220663" y="1030776"/>
            <a:ext cx="8705850" cy="5070764"/>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Best Practices for delegating administrative permissions:</a:t>
            </a:r>
            <a:endParaRPr lang="en-GB" dirty="0">
              <a:ea typeface="PMingLiU" pitchFamily="18" charset="-120"/>
            </a:endParaRPr>
          </a:p>
        </p:txBody>
      </p:sp>
      <p:grpSp>
        <p:nvGrpSpPr>
          <p:cNvPr id="5" name="Group 18"/>
          <p:cNvGrpSpPr>
            <a:grpSpLocks/>
          </p:cNvGrpSpPr>
          <p:nvPr/>
        </p:nvGrpSpPr>
        <p:grpSpPr bwMode="auto">
          <a:xfrm>
            <a:off x="400049" y="1458153"/>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Create groups and OUs specifically for delegation</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400049" y="3026951"/>
            <a:ext cx="8320617" cy="500804"/>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Assign </a:t>
              </a:r>
              <a:r>
                <a:rPr lang="en-CA" dirty="0"/>
                <a:t>the </a:t>
              </a:r>
              <a:r>
                <a:rPr lang="en-CA" dirty="0" smtClean="0"/>
                <a:t>least-required permissions</a:t>
              </a:r>
              <a:endParaRPr lang="en-GB"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3279" y="2242552"/>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Avoid </a:t>
              </a:r>
              <a:r>
                <a:rPr lang="en-CA" dirty="0"/>
                <a:t>assigning permissions directly to a user</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18"/>
          <p:cNvGrpSpPr>
            <a:grpSpLocks/>
          </p:cNvGrpSpPr>
          <p:nvPr/>
        </p:nvGrpSpPr>
        <p:grpSpPr bwMode="auto">
          <a:xfrm>
            <a:off x="413279" y="3811350"/>
            <a:ext cx="8320617" cy="500804"/>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GB" dirty="0"/>
                <a:t>   </a:t>
              </a:r>
              <a:r>
                <a:rPr lang="en-GB" dirty="0" smtClean="0"/>
                <a:t>Use </a:t>
              </a:r>
              <a:r>
                <a:rPr lang="en-GB" dirty="0"/>
                <a:t>full control sparingly</a:t>
              </a:r>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0" name="Group 18"/>
          <p:cNvGrpSpPr>
            <a:grpSpLocks/>
          </p:cNvGrpSpPr>
          <p:nvPr/>
        </p:nvGrpSpPr>
        <p:grpSpPr bwMode="auto">
          <a:xfrm>
            <a:off x="413279" y="4595749"/>
            <a:ext cx="8320617" cy="500804"/>
            <a:chOff x="757238" y="4884425"/>
            <a:chExt cx="8064501" cy="641350"/>
          </a:xfrm>
        </p:grpSpPr>
        <p:sp>
          <p:nvSpPr>
            <p:cNvPr id="2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a:t>D</a:t>
              </a:r>
              <a:r>
                <a:rPr lang="en-CA" dirty="0" smtClean="0"/>
                <a:t>elegate </a:t>
              </a:r>
              <a:r>
                <a:rPr lang="en-CA" dirty="0"/>
                <a:t>object creation and object management to </a:t>
              </a:r>
              <a:r>
                <a:rPr lang="en-CA" dirty="0" smtClean="0"/>
                <a:t>          	different </a:t>
              </a:r>
              <a:r>
                <a:rPr lang="en-CA" dirty="0"/>
                <a:t>groups</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3" name="Group 18"/>
          <p:cNvGrpSpPr>
            <a:grpSpLocks/>
          </p:cNvGrpSpPr>
          <p:nvPr/>
        </p:nvGrpSpPr>
        <p:grpSpPr bwMode="auto">
          <a:xfrm>
            <a:off x="413279" y="5380148"/>
            <a:ext cx="8320617" cy="500804"/>
            <a:chOff x="757238" y="4884425"/>
            <a:chExt cx="8064501" cy="641350"/>
          </a:xfrm>
        </p:grpSpPr>
        <p:sp>
          <p:nvSpPr>
            <p:cNvPr id="2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Be careful of high-level delegation</a:t>
              </a:r>
              <a:endParaRPr lang="en-GB" dirty="0"/>
            </a:p>
          </p:txBody>
        </p:sp>
        <p:sp>
          <p:nvSpPr>
            <p:cNvPr id="2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940066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Securing Sensitive Groups</a:t>
            </a:r>
          </a:p>
        </p:txBody>
      </p:sp>
      <p:sp>
        <p:nvSpPr>
          <p:cNvPr id="4" name="AutoShape 4"/>
          <p:cNvSpPr>
            <a:spLocks noChangeArrowheads="1"/>
          </p:cNvSpPr>
          <p:nvPr/>
        </p:nvSpPr>
        <p:spPr bwMode="auto">
          <a:xfrm>
            <a:off x="214313" y="899279"/>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Membership to administrative groups with far-reaching permissions should be controlled and monitored</a:t>
            </a:r>
            <a:endParaRPr lang="en-US" dirty="0">
              <a:cs typeface="Arial" charset="0"/>
            </a:endParaRPr>
          </a:p>
        </p:txBody>
      </p:sp>
      <p:sp>
        <p:nvSpPr>
          <p:cNvPr id="5" name="AutoShape 12"/>
          <p:cNvSpPr>
            <a:spLocks noChangeArrowheads="1"/>
          </p:cNvSpPr>
          <p:nvPr/>
        </p:nvSpPr>
        <p:spPr bwMode="auto">
          <a:xfrm>
            <a:off x="220663" y="4073151"/>
            <a:ext cx="8705850" cy="217802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Control local group management with:</a:t>
            </a:r>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a:p>
            <a:pPr eaLnBrk="0" hangingPunct="0">
              <a:lnSpc>
                <a:spcPct val="90000"/>
              </a:lnSpc>
              <a:spcBef>
                <a:spcPct val="40000"/>
              </a:spcBef>
              <a:buClr>
                <a:srgbClr val="8DACD0"/>
              </a:buClr>
              <a:buSzPct val="70000"/>
              <a:buFont typeface="Wingdings" pitchFamily="2" charset="2"/>
              <a:buNone/>
            </a:pPr>
            <a:endParaRPr lang="en-GB" dirty="0" smtClean="0">
              <a:ea typeface="PMingLiU" pitchFamily="18" charset="-120"/>
            </a:endParaRPr>
          </a:p>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Track  modifications to administrative groups with:</a:t>
            </a:r>
            <a:endParaRPr lang="en-GB" dirty="0">
              <a:ea typeface="PMingLiU" pitchFamily="18" charset="-120"/>
            </a:endParaRPr>
          </a:p>
        </p:txBody>
      </p:sp>
      <p:grpSp>
        <p:nvGrpSpPr>
          <p:cNvPr id="6" name="Group 18"/>
          <p:cNvGrpSpPr>
            <a:grpSpLocks/>
          </p:cNvGrpSpPr>
          <p:nvPr/>
        </p:nvGrpSpPr>
        <p:grpSpPr bwMode="auto">
          <a:xfrm>
            <a:off x="400049" y="4450653"/>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Restricted Groups Group Policy setting</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3279" y="5506315"/>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CA" dirty="0" smtClean="0"/>
                <a:t>Active Directory object access auditing</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7717" y="1964723"/>
            <a:ext cx="2308567" cy="1813463"/>
          </a:xfrm>
          <a:prstGeom prst="rect">
            <a:avLst/>
          </a:prstGeom>
        </p:spPr>
      </p:pic>
    </p:spTree>
    <p:extLst>
      <p:ext uri="{BB962C8B-B14F-4D97-AF65-F5344CB8AC3E}">
        <p14:creationId xmlns:p14="http://schemas.microsoft.com/office/powerpoint/2010/main" val="2932908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Planning Role-Based Access Control</a:t>
            </a:r>
            <a:endParaRPr lang="en-GB" dirty="0"/>
          </a:p>
        </p:txBody>
      </p:sp>
      <p:sp>
        <p:nvSpPr>
          <p:cNvPr id="7" name="Rectangle 3"/>
          <p:cNvSpPr txBox="1">
            <a:spLocks noChangeArrowheads="1"/>
          </p:cNvSpPr>
          <p:nvPr/>
        </p:nvSpPr>
        <p:spPr bwMode="auto">
          <a:xfrm>
            <a:off x="332509" y="831274"/>
            <a:ext cx="8379229" cy="55030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sz="1800" dirty="0"/>
              <a:t>Scenario </a:t>
            </a:r>
            <a:r>
              <a:rPr lang="en-US" sz="1800" dirty="0" smtClean="0"/>
              <a:t>1</a:t>
            </a:r>
            <a:r>
              <a:rPr lang="en-CA" sz="1800" i="1" dirty="0"/>
              <a:t/>
            </a:r>
            <a:br>
              <a:rPr lang="en-CA" sz="1800" i="1" dirty="0"/>
            </a:br>
            <a:r>
              <a:rPr lang="en-US" sz="1800" b="0" dirty="0" err="1"/>
              <a:t>Woodgrove</a:t>
            </a:r>
            <a:r>
              <a:rPr lang="en-US" sz="1800" b="0" dirty="0"/>
              <a:t> Bank currently has eight IT staff members that support </a:t>
            </a:r>
            <a:r>
              <a:rPr lang="en-US" sz="1800" b="0" dirty="0" smtClean="0"/>
              <a:t>the bank’s IT </a:t>
            </a:r>
            <a:r>
              <a:rPr lang="en-US" sz="1800" b="0" dirty="0"/>
              <a:t>infrastructure in varying capacities. Their specific job functions rotate amongst all eight staff members from month to month. </a:t>
            </a:r>
            <a:r>
              <a:rPr lang="en-US" sz="1800" b="0" dirty="0" smtClean="0"/>
              <a:t>Currently, </a:t>
            </a:r>
            <a:r>
              <a:rPr lang="en-US" sz="1800" b="0" dirty="0"/>
              <a:t>all IT staff are members of the Domain Admins group for the Woodgrovebank.com domain to ensure they have the necessary permissions to perform their job functions, no matter what role they are currently fulfilling. Are sound RBAC principles being applied in this scenario</a:t>
            </a:r>
            <a:r>
              <a:rPr lang="en-US" sz="1800" b="0" dirty="0" smtClean="0"/>
              <a:t>?</a:t>
            </a:r>
          </a:p>
          <a:p>
            <a:r>
              <a:rPr lang="en-US" sz="1800" dirty="0" smtClean="0"/>
              <a:t>Scenario 2</a:t>
            </a:r>
            <a:r>
              <a:rPr lang="en-CA" sz="1800" b="0" i="1" dirty="0"/>
              <a:t/>
            </a:r>
            <a:br>
              <a:rPr lang="en-CA" sz="1800" b="0" i="1" dirty="0"/>
            </a:br>
            <a:r>
              <a:rPr lang="en-US" sz="1800" b="0" dirty="0" err="1" smtClean="0"/>
              <a:t>Contoso</a:t>
            </a:r>
            <a:r>
              <a:rPr lang="en-US" sz="1800" b="0" dirty="0"/>
              <a:t>, Ltd. </a:t>
            </a:r>
            <a:r>
              <a:rPr lang="en-US" sz="1800" b="0" dirty="0" smtClean="0"/>
              <a:t>has </a:t>
            </a:r>
            <a:r>
              <a:rPr lang="en-US" sz="1800" b="0" dirty="0"/>
              <a:t>relocated </a:t>
            </a:r>
            <a:r>
              <a:rPr lang="en-US" sz="1800" b="0" dirty="0" smtClean="0"/>
              <a:t>its Research </a:t>
            </a:r>
            <a:r>
              <a:rPr lang="en-US" sz="1800" b="0" dirty="0"/>
              <a:t>department from New York to Vancouver. The Research department currently has users and computers contained in an OU named Research, which is part of the </a:t>
            </a:r>
            <a:r>
              <a:rPr lang="en-US" sz="1800" b="0" dirty="0" err="1"/>
              <a:t>Contoso</a:t>
            </a:r>
            <a:r>
              <a:rPr lang="en-US" sz="1800" b="0" dirty="0"/>
              <a:t> domain. The Research department would like their department manager to handle user account creation and password maintenance. How can these permissions be assigned </a:t>
            </a:r>
            <a:r>
              <a:rPr lang="en-US" sz="1800" b="0" dirty="0" smtClean="0"/>
              <a:t>by using </a:t>
            </a:r>
            <a:r>
              <a:rPr lang="en-US" sz="1800" b="0" dirty="0"/>
              <a:t>RBAC</a:t>
            </a:r>
            <a:r>
              <a:rPr lang="en-US" sz="1800" b="0" dirty="0" smtClean="0"/>
              <a:t>?</a:t>
            </a:r>
          </a:p>
          <a:p>
            <a:r>
              <a:rPr lang="en-US" sz="1800" dirty="0" smtClean="0"/>
              <a:t>Scenario 3</a:t>
            </a:r>
            <a:r>
              <a:rPr lang="en-CA" sz="1800" dirty="0"/>
              <a:t/>
            </a:r>
            <a:br>
              <a:rPr lang="en-CA" sz="1800" dirty="0"/>
            </a:br>
            <a:r>
              <a:rPr lang="en-US" sz="1800" b="0" dirty="0"/>
              <a:t>Tailspin Toys has just created a new Active Directory </a:t>
            </a:r>
            <a:r>
              <a:rPr lang="en-US" sz="1800" b="0" dirty="0" smtClean="0"/>
              <a:t>site </a:t>
            </a:r>
            <a:r>
              <a:rPr lang="en-US" sz="1800" b="0" dirty="0"/>
              <a:t>for their Miami manufacturing plant. The plant manager wants IT staff in Miami to have full administrative control over Active </a:t>
            </a:r>
            <a:r>
              <a:rPr lang="en-US" sz="1800" b="0" dirty="0" smtClean="0"/>
              <a:t>Directory </a:t>
            </a:r>
            <a:r>
              <a:rPr lang="en-US" sz="1800" b="0" dirty="0"/>
              <a:t>objects that belong to the site. How can this be achieved </a:t>
            </a:r>
            <a:r>
              <a:rPr lang="en-US" sz="1800" b="0" dirty="0" smtClean="0"/>
              <a:t>by using </a:t>
            </a:r>
            <a:r>
              <a:rPr lang="en-US" sz="1800" b="0" dirty="0"/>
              <a:t>RBAC?</a:t>
            </a:r>
            <a:endParaRPr lang="en-US" b="0" dirty="0"/>
          </a:p>
        </p:txBody>
      </p:sp>
    </p:spTree>
    <p:extLst>
      <p:ext uri="{BB962C8B-B14F-4D97-AF65-F5344CB8AC3E}">
        <p14:creationId xmlns:p14="http://schemas.microsoft.com/office/powerpoint/2010/main" val="2596010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Role-Based Systems Administration</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CA" sz="2000" b="0" dirty="0"/>
              <a:t>Exercise 1: </a:t>
            </a:r>
            <a:r>
              <a:rPr lang="en-CA" sz="2000" b="0" dirty="0" smtClean="0"/>
              <a:t>Creating </a:t>
            </a:r>
            <a:r>
              <a:rPr lang="en-CA" sz="2000" b="0" dirty="0"/>
              <a:t>an administrative-level role </a:t>
            </a:r>
            <a:r>
              <a:rPr lang="en-CA" sz="2000" b="0" dirty="0" smtClean="0"/>
              <a:t>group</a:t>
            </a:r>
          </a:p>
          <a:p>
            <a:pPr marL="174625" indent="-174625" eaLnBrk="0" hangingPunct="0">
              <a:lnSpc>
                <a:spcPct val="90000"/>
              </a:lnSpc>
              <a:spcBef>
                <a:spcPct val="70000"/>
              </a:spcBef>
              <a:buClr>
                <a:schemeClr val="hlink"/>
              </a:buClr>
              <a:buSzPct val="90000"/>
              <a:buFontTx/>
              <a:buChar char="•"/>
            </a:pPr>
            <a:r>
              <a:rPr lang="en-CA" sz="2000" b="0" dirty="0"/>
              <a:t>Exercise 2: Creating an account management </a:t>
            </a:r>
            <a:r>
              <a:rPr lang="en-CA" sz="2000" b="0" dirty="0" smtClean="0"/>
              <a:t>group</a:t>
            </a:r>
          </a:p>
          <a:p>
            <a:pPr marL="174625" indent="-174625" eaLnBrk="0" hangingPunct="0">
              <a:lnSpc>
                <a:spcPct val="90000"/>
              </a:lnSpc>
              <a:spcBef>
                <a:spcPct val="70000"/>
              </a:spcBef>
              <a:buClr>
                <a:schemeClr val="hlink"/>
              </a:buClr>
              <a:buSzPct val="90000"/>
              <a:buFontTx/>
              <a:buChar char="•"/>
            </a:pPr>
            <a:r>
              <a:rPr lang="en-CA" sz="2000" b="0" dirty="0"/>
              <a:t>Exercise 3: </a:t>
            </a:r>
            <a:r>
              <a:rPr lang="en-CA" sz="2000" b="0" dirty="0" smtClean="0"/>
              <a:t>Enabling </a:t>
            </a:r>
            <a:r>
              <a:rPr lang="en-CA" sz="2000" b="0" dirty="0"/>
              <a:t>and </a:t>
            </a:r>
            <a:r>
              <a:rPr lang="en-CA" sz="2000" b="0" dirty="0" smtClean="0"/>
              <a:t>configuring </a:t>
            </a:r>
            <a:r>
              <a:rPr lang="en-CA" sz="2000" b="0" dirty="0"/>
              <a:t>auditing for sensitive groups</a:t>
            </a: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sz="1600" dirty="0" smtClean="0">
                <a:solidFill>
                  <a:srgbClr val="FF0000"/>
                </a:solidFill>
                <a:ea typeface="굴림" pitchFamily="34" charset="-127"/>
              </a:rPr>
              <a:t>30</a:t>
            </a:r>
            <a:r>
              <a:rPr lang="en-US" altLang="ko-KR" sz="1600" dirty="0" smtClean="0">
                <a:solidFill>
                  <a:srgbClr val="FF0000"/>
                </a:solidFill>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970963"/>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2495671666"/>
              </p:ext>
            </p:extLst>
          </p:nvPr>
        </p:nvGraphicFramePr>
        <p:xfrm>
          <a:off x="439981" y="4480737"/>
          <a:ext cx="5567119" cy="1423989"/>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CA" sz="2000" b="0" dirty="0" err="1"/>
              <a:t>Contoso</a:t>
            </a:r>
            <a:r>
              <a:rPr lang="en-CA" sz="2000" b="0" dirty="0"/>
              <a:t>, Ltd. is currently beginning an Active Directory redesign project. </a:t>
            </a:r>
            <a:r>
              <a:rPr lang="en-CA" sz="2000" b="0" dirty="0" smtClean="0"/>
              <a:t>There are two </a:t>
            </a:r>
            <a:r>
              <a:rPr lang="en-CA" sz="2000" b="0" dirty="0"/>
              <a:t>members of the IT </a:t>
            </a:r>
            <a:r>
              <a:rPr lang="en-CA" sz="2000" b="0" dirty="0" smtClean="0"/>
              <a:t>department–</a:t>
            </a:r>
            <a:r>
              <a:rPr lang="en-CA" sz="2000" b="0" dirty="0" err="1" smtClean="0"/>
              <a:t>Kenn</a:t>
            </a:r>
            <a:r>
              <a:rPr lang="en-CA" sz="2000" b="0" dirty="0" smtClean="0"/>
              <a:t> </a:t>
            </a:r>
            <a:r>
              <a:rPr lang="en-CA" sz="2000" b="0" dirty="0"/>
              <a:t>Sutton and Christine </a:t>
            </a:r>
            <a:r>
              <a:rPr lang="en-CA" sz="2000" b="0" dirty="0" smtClean="0"/>
              <a:t>Koch. Their </a:t>
            </a:r>
            <a:r>
              <a:rPr lang="en-CA" sz="2000" b="0" dirty="0"/>
              <a:t>group will require full control over Active Directory objects in the </a:t>
            </a:r>
            <a:r>
              <a:rPr lang="en-CA" sz="2000" b="0" dirty="0" err="1"/>
              <a:t>Contoso</a:t>
            </a:r>
            <a:r>
              <a:rPr lang="en-CA" sz="2000" b="0" dirty="0"/>
              <a:t> domain. Ryan </a:t>
            </a:r>
            <a:r>
              <a:rPr lang="en-CA" sz="2000" b="0" dirty="0" err="1"/>
              <a:t>Ihrig</a:t>
            </a:r>
            <a:r>
              <a:rPr lang="en-CA" sz="2000" b="0" dirty="0"/>
              <a:t>, a new </a:t>
            </a:r>
            <a:r>
              <a:rPr lang="en-CA" sz="2000" b="0" dirty="0" smtClean="0"/>
              <a:t>intern, </a:t>
            </a:r>
            <a:r>
              <a:rPr lang="en-CA" sz="2000" b="0" dirty="0"/>
              <a:t>has been assigned user management tasks to alleviate department load while </a:t>
            </a:r>
            <a:r>
              <a:rPr lang="en-CA" sz="2000" b="0" dirty="0" err="1"/>
              <a:t>Kenn</a:t>
            </a:r>
            <a:r>
              <a:rPr lang="en-CA" sz="2000" b="0" dirty="0"/>
              <a:t> and Christine </a:t>
            </a:r>
            <a:r>
              <a:rPr lang="en-CA" sz="2000" b="0" dirty="0" smtClean="0"/>
              <a:t>work </a:t>
            </a:r>
            <a:r>
              <a:rPr lang="en-CA" sz="2000" b="0" dirty="0"/>
              <a:t>on the project.</a:t>
            </a:r>
          </a:p>
          <a:p>
            <a:pPr eaLnBrk="0" hangingPunct="0">
              <a:lnSpc>
                <a:spcPct val="90000"/>
              </a:lnSpc>
              <a:spcBef>
                <a:spcPct val="70000"/>
              </a:spcBef>
              <a:buClr>
                <a:schemeClr val="hlink"/>
              </a:buClr>
              <a:buSzPct val="90000"/>
            </a:pPr>
            <a:r>
              <a:rPr lang="en-CA" sz="2000" b="0" dirty="0"/>
              <a:t>You have been asked to provide the Active Directory groups and permissions that will allow </a:t>
            </a:r>
            <a:r>
              <a:rPr lang="en-CA" sz="2000" b="0" dirty="0" smtClean="0"/>
              <a:t>these </a:t>
            </a:r>
            <a:r>
              <a:rPr lang="en-CA" sz="2000" b="0" dirty="0"/>
              <a:t>changes to take place. You have also been asked to enable auditing on the Domain Admins group, Enterprise Admins </a:t>
            </a:r>
            <a:r>
              <a:rPr lang="en-CA" sz="2000" b="0" dirty="0" smtClean="0"/>
              <a:t>group, </a:t>
            </a:r>
            <a:r>
              <a:rPr lang="en-CA" sz="2000" b="0" dirty="0"/>
              <a:t>and any newly created groups that have been granted administrative-level permissions.</a:t>
            </a:r>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smtClean="0"/>
              <a:t>Remote Server Management Tools</a:t>
            </a:r>
          </a:p>
          <a:p>
            <a:r>
              <a:rPr lang="en-US" dirty="0" smtClean="0"/>
              <a:t>Decentralizing Systems Administration</a:t>
            </a:r>
            <a:endParaRPr lang="en-GB" dirty="0"/>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1: </a:t>
            </a:r>
            <a:r>
              <a:rPr lang="en-US" dirty="0" smtClean="0"/>
              <a:t>Remote Server Management Tools</a:t>
            </a:r>
            <a:endParaRPr lang="en-US" dirty="0"/>
          </a:p>
        </p:txBody>
      </p:sp>
      <p:sp>
        <p:nvSpPr>
          <p:cNvPr id="6147" name="Rectangle 3"/>
          <p:cNvSpPr>
            <a:spLocks noGrp="1" noChangeArrowheads="1"/>
          </p:cNvSpPr>
          <p:nvPr>
            <p:ph type="body" idx="1"/>
          </p:nvPr>
        </p:nvSpPr>
        <p:spPr/>
        <p:txBody>
          <a:bodyPr/>
          <a:lstStyle/>
          <a:p>
            <a:r>
              <a:rPr lang="en-GB" dirty="0" smtClean="0"/>
              <a:t>Benefits of Remote Administration</a:t>
            </a:r>
          </a:p>
          <a:p>
            <a:r>
              <a:rPr lang="en-US" dirty="0" smtClean="0"/>
              <a:t>Remote Desktop</a:t>
            </a:r>
          </a:p>
          <a:p>
            <a:r>
              <a:rPr lang="en-US" dirty="0" smtClean="0"/>
              <a:t>Windows Remote Management Service</a:t>
            </a:r>
          </a:p>
          <a:p>
            <a:r>
              <a:rPr lang="en-US" dirty="0" smtClean="0"/>
              <a:t>Remote Administration with Windows PowerShell</a:t>
            </a:r>
          </a:p>
          <a:p>
            <a:r>
              <a:rPr lang="en-US" dirty="0" smtClean="0"/>
              <a:t>Demonstration: Remote Management of a Windows Server</a:t>
            </a:r>
          </a:p>
          <a:p>
            <a:r>
              <a:rPr lang="en-US" dirty="0" smtClean="0"/>
              <a:t>Remote MMC Consoles</a:t>
            </a:r>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Remote Administration</a:t>
            </a:r>
          </a:p>
        </p:txBody>
      </p:sp>
      <p:sp>
        <p:nvSpPr>
          <p:cNvPr id="3" name="AutoShape 12"/>
          <p:cNvSpPr>
            <a:spLocks noChangeArrowheads="1"/>
          </p:cNvSpPr>
          <p:nvPr/>
        </p:nvSpPr>
        <p:spPr bwMode="auto">
          <a:xfrm>
            <a:off x="220663" y="2032003"/>
            <a:ext cx="8705850" cy="303106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Some areas that benefit from remote administration are:</a:t>
            </a:r>
            <a:endParaRPr lang="en-GB" dirty="0">
              <a:ea typeface="PMingLiU" pitchFamily="18" charset="-120"/>
            </a:endParaRPr>
          </a:p>
        </p:txBody>
      </p:sp>
      <p:sp>
        <p:nvSpPr>
          <p:cNvPr id="4" name="AutoShape 4"/>
          <p:cNvSpPr>
            <a:spLocks noChangeArrowheads="1"/>
          </p:cNvSpPr>
          <p:nvPr/>
        </p:nvSpPr>
        <p:spPr bwMode="auto">
          <a:xfrm>
            <a:off x="214313" y="93345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Remotely administer Windows Server 2008 servers in your environment by using a number of built-in administrative tools</a:t>
            </a:r>
            <a:endParaRPr lang="en-US" dirty="0">
              <a:cs typeface="Arial" charset="0"/>
            </a:endParaRPr>
          </a:p>
        </p:txBody>
      </p:sp>
      <p:grpSp>
        <p:nvGrpSpPr>
          <p:cNvPr id="5" name="Group 1"/>
          <p:cNvGrpSpPr>
            <a:grpSpLocks/>
          </p:cNvGrpSpPr>
          <p:nvPr/>
        </p:nvGrpSpPr>
        <p:grpSpPr bwMode="auto">
          <a:xfrm>
            <a:off x="495300" y="2484441"/>
            <a:ext cx="8064500"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Managing servers across geographic boundaries</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3365503"/>
            <a:ext cx="8064500"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Managing physically inaccessible servers</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4237041"/>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Managing multiple servers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17" name="AutoShape 4"/>
          <p:cNvSpPr>
            <a:spLocks noChangeArrowheads="1"/>
          </p:cNvSpPr>
          <p:nvPr/>
        </p:nvSpPr>
        <p:spPr bwMode="auto">
          <a:xfrm>
            <a:off x="214313" y="5251453"/>
            <a:ext cx="8699500" cy="1081614"/>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How are you currently using remote Windows administration tools in your environment?</a:t>
            </a:r>
            <a:endParaRPr lang="en-US" dirty="0">
              <a:cs typeface="Arial" charset="0"/>
            </a:endParaRPr>
          </a:p>
        </p:txBody>
      </p:sp>
    </p:spTree>
    <p:extLst>
      <p:ext uri="{BB962C8B-B14F-4D97-AF65-F5344CB8AC3E}">
        <p14:creationId xmlns:p14="http://schemas.microsoft.com/office/powerpoint/2010/main" val="1927604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Remote </a:t>
            </a:r>
            <a:r>
              <a:rPr lang="en-GB" dirty="0" smtClean="0"/>
              <a:t>Desktop</a:t>
            </a:r>
            <a:endParaRPr lang="en-GB" dirty="0"/>
          </a:p>
        </p:txBody>
      </p:sp>
      <p:sp>
        <p:nvSpPr>
          <p:cNvPr id="5" name="AutoShape 4"/>
          <p:cNvSpPr>
            <a:spLocks noChangeArrowheads="1"/>
          </p:cNvSpPr>
          <p:nvPr/>
        </p:nvSpPr>
        <p:spPr bwMode="auto">
          <a:xfrm>
            <a:off x="214313" y="882654"/>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The remote desktop capabilities of Windows Server 2008 allow for a similar experience to a locally logged in session</a:t>
            </a:r>
            <a:endParaRPr lang="en-US" dirty="0">
              <a:cs typeface="Arial" charset="0"/>
            </a:endParaRPr>
          </a:p>
        </p:txBody>
      </p:sp>
      <p:sp>
        <p:nvSpPr>
          <p:cNvPr id="26" name="AutoShape 12"/>
          <p:cNvSpPr>
            <a:spLocks noChangeArrowheads="1"/>
          </p:cNvSpPr>
          <p:nvPr/>
        </p:nvSpPr>
        <p:spPr bwMode="auto">
          <a:xfrm>
            <a:off x="220663" y="1896540"/>
            <a:ext cx="8705850" cy="2779964"/>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Remote Desktop for Administration</a:t>
            </a:r>
            <a:endParaRPr lang="en-GB" dirty="0">
              <a:ea typeface="PMingLiU" pitchFamily="18" charset="-120"/>
            </a:endParaRPr>
          </a:p>
        </p:txBody>
      </p:sp>
      <p:grpSp>
        <p:nvGrpSpPr>
          <p:cNvPr id="33" name="Group 18"/>
          <p:cNvGrpSpPr>
            <a:grpSpLocks/>
          </p:cNvGrpSpPr>
          <p:nvPr/>
        </p:nvGrpSpPr>
        <p:grpSpPr bwMode="auto">
          <a:xfrm>
            <a:off x="400049" y="2272778"/>
            <a:ext cx="8320617" cy="500804"/>
            <a:chOff x="757238" y="4884425"/>
            <a:chExt cx="8064501" cy="641350"/>
          </a:xfrm>
        </p:grpSpPr>
        <p:sp>
          <p:nvSpPr>
            <p:cNvPr id="3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up to 2 simultaneous remote desktop connections</a:t>
              </a:r>
              <a:endParaRPr lang="en-GB" dirty="0"/>
            </a:p>
          </p:txBody>
        </p:sp>
        <p:sp>
          <p:nvSpPr>
            <p:cNvPr id="3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36" name="Group 18"/>
          <p:cNvGrpSpPr>
            <a:grpSpLocks/>
          </p:cNvGrpSpPr>
          <p:nvPr/>
        </p:nvGrpSpPr>
        <p:grpSpPr bwMode="auto">
          <a:xfrm>
            <a:off x="400049" y="3469792"/>
            <a:ext cx="8320617" cy="500804"/>
            <a:chOff x="757238" y="4884425"/>
            <a:chExt cx="8064501" cy="641350"/>
          </a:xfrm>
        </p:grpSpPr>
        <p:sp>
          <p:nvSpPr>
            <p:cNvPr id="3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Basic settings located on Remote tab of System settings</a:t>
              </a:r>
              <a:endParaRPr lang="en-GB" dirty="0"/>
            </a:p>
          </p:txBody>
        </p:sp>
        <p:sp>
          <p:nvSpPr>
            <p:cNvPr id="3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39" name="Group 18"/>
          <p:cNvGrpSpPr>
            <a:grpSpLocks/>
          </p:cNvGrpSpPr>
          <p:nvPr/>
        </p:nvGrpSpPr>
        <p:grpSpPr bwMode="auto">
          <a:xfrm>
            <a:off x="413279" y="2871285"/>
            <a:ext cx="8320617" cy="500804"/>
            <a:chOff x="757238" y="4884425"/>
            <a:chExt cx="8064501" cy="641350"/>
          </a:xfrm>
        </p:grpSpPr>
        <p:sp>
          <p:nvSpPr>
            <p:cNvPr id="4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Default RDS implementation for Windows Server 2008</a:t>
              </a:r>
              <a:endParaRPr lang="en-GB" dirty="0"/>
            </a:p>
          </p:txBody>
        </p:sp>
        <p:sp>
          <p:nvSpPr>
            <p:cNvPr id="4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42" name="Group 18"/>
          <p:cNvGrpSpPr>
            <a:grpSpLocks/>
          </p:cNvGrpSpPr>
          <p:nvPr/>
        </p:nvGrpSpPr>
        <p:grpSpPr bwMode="auto">
          <a:xfrm>
            <a:off x="413279" y="4068299"/>
            <a:ext cx="8320617" cy="500804"/>
            <a:chOff x="757238" y="4884425"/>
            <a:chExt cx="8064501" cy="641350"/>
          </a:xfrm>
        </p:grpSpPr>
        <p:sp>
          <p:nvSpPr>
            <p:cNvPr id="4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Fully configurable through Group Policy</a:t>
              </a:r>
              <a:endParaRPr lang="en-GB" dirty="0"/>
            </a:p>
          </p:txBody>
        </p:sp>
        <p:sp>
          <p:nvSpPr>
            <p:cNvPr id="4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58" name="AutoShape 12"/>
          <p:cNvSpPr>
            <a:spLocks noChangeArrowheads="1"/>
          </p:cNvSpPr>
          <p:nvPr/>
        </p:nvSpPr>
        <p:spPr bwMode="auto">
          <a:xfrm>
            <a:off x="220663" y="4778726"/>
            <a:ext cx="8705850" cy="164819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Client connection tools:</a:t>
            </a:r>
            <a:endParaRPr lang="en-GB" dirty="0">
              <a:ea typeface="PMingLiU" pitchFamily="18" charset="-120"/>
            </a:endParaRPr>
          </a:p>
        </p:txBody>
      </p:sp>
      <p:sp>
        <p:nvSpPr>
          <p:cNvPr id="60" name="AutoShape 8"/>
          <p:cNvSpPr>
            <a:spLocks noChangeArrowheads="1"/>
          </p:cNvSpPr>
          <p:nvPr/>
        </p:nvSpPr>
        <p:spPr bwMode="auto">
          <a:xfrm>
            <a:off x="425979" y="5105036"/>
            <a:ext cx="8307917" cy="337534"/>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Remote Desktop Connection</a:t>
            </a:r>
            <a:endParaRPr lang="en-GB" dirty="0"/>
          </a:p>
        </p:txBody>
      </p:sp>
      <p:sp>
        <p:nvSpPr>
          <p:cNvPr id="66" name="AutoShape 8"/>
          <p:cNvSpPr>
            <a:spLocks noChangeArrowheads="1"/>
          </p:cNvSpPr>
          <p:nvPr/>
        </p:nvSpPr>
        <p:spPr bwMode="auto">
          <a:xfrm>
            <a:off x="439209" y="5554022"/>
            <a:ext cx="8307917" cy="340885"/>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Remote Desktops MMC Console</a:t>
            </a:r>
            <a:endParaRPr lang="en-GB" dirty="0"/>
          </a:p>
        </p:txBody>
      </p:sp>
      <p:sp>
        <p:nvSpPr>
          <p:cNvPr id="20" name="AutoShape 8"/>
          <p:cNvSpPr>
            <a:spLocks noChangeArrowheads="1"/>
          </p:cNvSpPr>
          <p:nvPr/>
        </p:nvSpPr>
        <p:spPr bwMode="auto">
          <a:xfrm>
            <a:off x="439208" y="6006358"/>
            <a:ext cx="8307917" cy="340885"/>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Remote Desktop Connection Manager</a:t>
            </a:r>
            <a:endParaRPr lang="en-GB" dirty="0"/>
          </a:p>
        </p:txBody>
      </p:sp>
    </p:spTree>
    <p:extLst>
      <p:ext uri="{BB962C8B-B14F-4D97-AF65-F5344CB8AC3E}">
        <p14:creationId xmlns:p14="http://schemas.microsoft.com/office/powerpoint/2010/main" val="2591342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4769" y="2326937"/>
            <a:ext cx="2516670" cy="477047"/>
          </a:xfrm>
          <a:prstGeom prst="rect">
            <a:avLst/>
          </a:prstGeom>
        </p:spPr>
      </p:pic>
      <p:sp>
        <p:nvSpPr>
          <p:cNvPr id="2" name="Title 1"/>
          <p:cNvSpPr>
            <a:spLocks noGrp="1"/>
          </p:cNvSpPr>
          <p:nvPr>
            <p:ph type="title"/>
          </p:nvPr>
        </p:nvSpPr>
        <p:spPr/>
        <p:txBody>
          <a:bodyPr/>
          <a:lstStyle/>
          <a:p>
            <a:r>
              <a:rPr lang="en-US" dirty="0" smtClean="0"/>
              <a:t>Windows Remote Management Service</a:t>
            </a:r>
            <a:endParaRPr lang="en-GB" dirty="0"/>
          </a:p>
        </p:txBody>
      </p:sp>
      <p:sp>
        <p:nvSpPr>
          <p:cNvPr id="4" name="AutoShape 4"/>
          <p:cNvSpPr>
            <a:spLocks noChangeArrowheads="1"/>
          </p:cNvSpPr>
          <p:nvPr/>
        </p:nvSpPr>
        <p:spPr bwMode="auto">
          <a:xfrm>
            <a:off x="214313" y="882654"/>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cs typeface="Arial" charset="0"/>
              </a:rPr>
              <a:t>The Windows Remote Management Service provides for many aspects of remote administration in Windows Server 2008</a:t>
            </a:r>
            <a:endParaRPr lang="en-US" dirty="0">
              <a:cs typeface="Arial"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7749" y="2185650"/>
            <a:ext cx="1064397" cy="81692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4868" y="1998402"/>
            <a:ext cx="1084193" cy="1191421"/>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61578" y="1961224"/>
            <a:ext cx="1075911" cy="1265777"/>
          </a:xfrm>
          <a:prstGeom prst="rect">
            <a:avLst/>
          </a:prstGeom>
        </p:spPr>
      </p:pic>
      <p:sp>
        <p:nvSpPr>
          <p:cNvPr id="9" name="AutoShape 12"/>
          <p:cNvSpPr>
            <a:spLocks noChangeArrowheads="1"/>
          </p:cNvSpPr>
          <p:nvPr/>
        </p:nvSpPr>
        <p:spPr bwMode="auto">
          <a:xfrm>
            <a:off x="220663" y="3412072"/>
            <a:ext cx="8705850" cy="288271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Key components:</a:t>
            </a:r>
            <a:endParaRPr lang="en-GB" dirty="0">
              <a:ea typeface="PMingLiU" pitchFamily="18" charset="-120"/>
            </a:endParaRPr>
          </a:p>
        </p:txBody>
      </p:sp>
      <p:sp>
        <p:nvSpPr>
          <p:cNvPr id="10" name="AutoShape 8"/>
          <p:cNvSpPr>
            <a:spLocks noChangeArrowheads="1"/>
          </p:cNvSpPr>
          <p:nvPr/>
        </p:nvSpPr>
        <p:spPr bwMode="auto">
          <a:xfrm>
            <a:off x="419629" y="3803375"/>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winrm.exe–tool for managing and configuring</a:t>
            </a:r>
            <a:endParaRPr lang="en-GB" dirty="0"/>
          </a:p>
        </p:txBody>
      </p:sp>
      <p:sp>
        <p:nvSpPr>
          <p:cNvPr id="11" name="AutoShape 8"/>
          <p:cNvSpPr>
            <a:spLocks noChangeArrowheads="1"/>
          </p:cNvSpPr>
          <p:nvPr/>
        </p:nvSpPr>
        <p:spPr bwMode="auto">
          <a:xfrm>
            <a:off x="413279" y="5017323"/>
            <a:ext cx="8307917" cy="535349"/>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winrs.exe–tool for executing remote commands</a:t>
            </a:r>
            <a:endParaRPr lang="en-GB" dirty="0"/>
          </a:p>
        </p:txBody>
      </p:sp>
      <p:sp>
        <p:nvSpPr>
          <p:cNvPr id="12" name="AutoShape 8"/>
          <p:cNvSpPr>
            <a:spLocks noChangeArrowheads="1"/>
          </p:cNvSpPr>
          <p:nvPr/>
        </p:nvSpPr>
        <p:spPr bwMode="auto">
          <a:xfrm>
            <a:off x="419629" y="4393097"/>
            <a:ext cx="8307917" cy="390938"/>
          </a:xfrm>
          <a:prstGeom prst="roundRect">
            <a:avLst>
              <a:gd name="adj" fmla="val 4167"/>
            </a:avLst>
          </a:prstGeom>
          <a:solidFill>
            <a:schemeClr val="tx1"/>
          </a:solidFill>
          <a:ln w="9525" algn="ctr">
            <a:solidFill>
              <a:srgbClr val="333333"/>
            </a:solidFill>
            <a:round/>
            <a:headEnd/>
            <a:tailEnd/>
          </a:ln>
        </p:spPr>
        <p:txBody>
          <a:bodyPr anchor="ctr"/>
          <a:lstStyle/>
          <a:p>
            <a:pPr eaLnBrk="0" hangingPunct="0">
              <a:lnSpc>
                <a:spcPct val="90000"/>
              </a:lnSpc>
              <a:spcBef>
                <a:spcPct val="40000"/>
              </a:spcBef>
              <a:buClr>
                <a:srgbClr val="006699"/>
              </a:buClr>
            </a:pPr>
            <a:r>
              <a:rPr lang="en-GB" dirty="0" smtClean="0">
                <a:solidFill>
                  <a:schemeClr val="bg1"/>
                </a:solidFill>
              </a:rPr>
              <a:t>      </a:t>
            </a:r>
            <a:r>
              <a:rPr lang="en-GB" dirty="0" err="1" smtClean="0">
                <a:solidFill>
                  <a:schemeClr val="bg1"/>
                </a:solidFill>
              </a:rPr>
              <a:t>winrm</a:t>
            </a:r>
            <a:r>
              <a:rPr lang="en-GB" dirty="0" smtClean="0">
                <a:solidFill>
                  <a:schemeClr val="bg1"/>
                </a:solidFill>
              </a:rPr>
              <a:t> </a:t>
            </a:r>
            <a:r>
              <a:rPr lang="en-GB" dirty="0" err="1" smtClean="0">
                <a:solidFill>
                  <a:schemeClr val="bg1"/>
                </a:solidFill>
              </a:rPr>
              <a:t>quickconfig</a:t>
            </a:r>
            <a:endParaRPr lang="en-GB" dirty="0">
              <a:solidFill>
                <a:schemeClr val="bg1"/>
              </a:solidFill>
            </a:endParaRPr>
          </a:p>
        </p:txBody>
      </p:sp>
      <p:sp>
        <p:nvSpPr>
          <p:cNvPr id="13" name="AutoShape 8"/>
          <p:cNvSpPr>
            <a:spLocks noChangeArrowheads="1"/>
          </p:cNvSpPr>
          <p:nvPr/>
        </p:nvSpPr>
        <p:spPr bwMode="auto">
          <a:xfrm>
            <a:off x="419629" y="5632176"/>
            <a:ext cx="8307917" cy="390938"/>
          </a:xfrm>
          <a:prstGeom prst="roundRect">
            <a:avLst>
              <a:gd name="adj" fmla="val 4167"/>
            </a:avLst>
          </a:prstGeom>
          <a:solidFill>
            <a:schemeClr val="tx1"/>
          </a:solidFill>
          <a:ln w="9525" algn="ctr">
            <a:solidFill>
              <a:srgbClr val="333333"/>
            </a:solidFill>
            <a:round/>
            <a:headEnd/>
            <a:tailEnd/>
          </a:ln>
        </p:spPr>
        <p:txBody>
          <a:bodyPr anchor="ctr"/>
          <a:lstStyle/>
          <a:p>
            <a:pPr eaLnBrk="0" hangingPunct="0">
              <a:lnSpc>
                <a:spcPct val="90000"/>
              </a:lnSpc>
              <a:spcBef>
                <a:spcPct val="40000"/>
              </a:spcBef>
              <a:buClr>
                <a:srgbClr val="006699"/>
              </a:buClr>
            </a:pPr>
            <a:r>
              <a:rPr lang="en-GB" dirty="0" smtClean="0">
                <a:solidFill>
                  <a:schemeClr val="bg1"/>
                </a:solidFill>
              </a:rPr>
              <a:t>      </a:t>
            </a:r>
            <a:r>
              <a:rPr lang="en-GB" dirty="0" err="1" smtClean="0">
                <a:solidFill>
                  <a:schemeClr val="bg1"/>
                </a:solidFill>
              </a:rPr>
              <a:t>winrs</a:t>
            </a:r>
            <a:r>
              <a:rPr lang="en-GB" dirty="0" smtClean="0">
                <a:solidFill>
                  <a:schemeClr val="bg1"/>
                </a:solidFill>
              </a:rPr>
              <a:t> –r:NYC-DC1 “</a:t>
            </a:r>
            <a:r>
              <a:rPr lang="en-GB" dirty="0" err="1" smtClean="0">
                <a:solidFill>
                  <a:schemeClr val="bg1"/>
                </a:solidFill>
              </a:rPr>
              <a:t>dir</a:t>
            </a:r>
            <a:r>
              <a:rPr lang="en-GB" dirty="0" smtClean="0">
                <a:solidFill>
                  <a:schemeClr val="bg1"/>
                </a:solidFill>
              </a:rPr>
              <a:t> c:”</a:t>
            </a:r>
            <a:endParaRPr lang="en-GB" dirty="0">
              <a:solidFill>
                <a:schemeClr val="bg1"/>
              </a:solidFill>
            </a:endParaRPr>
          </a:p>
        </p:txBody>
      </p:sp>
    </p:spTree>
    <p:extLst>
      <p:ext uri="{BB962C8B-B14F-4D97-AF65-F5344CB8AC3E}">
        <p14:creationId xmlns:p14="http://schemas.microsoft.com/office/powerpoint/2010/main" val="4221563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Remote Administration with Windows PowerShell</a:t>
            </a:r>
            <a:endParaRPr lang="en-GB" dirty="0"/>
          </a:p>
        </p:txBody>
      </p:sp>
      <p:sp>
        <p:nvSpPr>
          <p:cNvPr id="3" name="AutoShape 4"/>
          <p:cNvSpPr>
            <a:spLocks noChangeArrowheads="1"/>
          </p:cNvSpPr>
          <p:nvPr/>
        </p:nvSpPr>
        <p:spPr bwMode="auto">
          <a:xfrm>
            <a:off x="226065" y="11965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Windows PowerShell 2.0 introduces powerful new remote management capabilities for Windows Server 2008</a:t>
            </a:r>
            <a:endParaRPr lang="en-US" dirty="0">
              <a:cs typeface="Arial" charset="0"/>
            </a:endParaRPr>
          </a:p>
        </p:txBody>
      </p:sp>
      <p:sp>
        <p:nvSpPr>
          <p:cNvPr id="4" name="AutoShape 12"/>
          <p:cNvSpPr>
            <a:spLocks noChangeArrowheads="1"/>
          </p:cNvSpPr>
          <p:nvPr/>
        </p:nvSpPr>
        <p:spPr bwMode="auto">
          <a:xfrm>
            <a:off x="219715" y="2326723"/>
            <a:ext cx="8705850" cy="237521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Remote administration features:</a:t>
            </a:r>
            <a:endParaRPr lang="en-GB" dirty="0">
              <a:ea typeface="PMingLiU" pitchFamily="18" charset="-120"/>
            </a:endParaRPr>
          </a:p>
        </p:txBody>
      </p:sp>
      <p:grpSp>
        <p:nvGrpSpPr>
          <p:cNvPr id="5" name="Group 18"/>
          <p:cNvGrpSpPr>
            <a:grpSpLocks/>
          </p:cNvGrpSpPr>
          <p:nvPr/>
        </p:nvGrpSpPr>
        <p:grpSpPr bwMode="auto">
          <a:xfrm>
            <a:off x="399101" y="2702961"/>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Remote command execution</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399101" y="4023763"/>
            <a:ext cx="8320617" cy="500804"/>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Remote background jobs</a:t>
              </a:r>
              <a:endParaRPr lang="en-GB"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2331" y="3375471"/>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Remote sessions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14" name="AutoShape 4"/>
          <p:cNvSpPr>
            <a:spLocks noChangeArrowheads="1"/>
          </p:cNvSpPr>
          <p:nvPr/>
        </p:nvSpPr>
        <p:spPr bwMode="auto">
          <a:xfrm>
            <a:off x="213365" y="5034817"/>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Remote management by using Windows PowerShell is supported by default on Windows Server 2008 R2 and Windows 7</a:t>
            </a:r>
            <a:endParaRPr lang="en-US" dirty="0">
              <a:cs typeface="Arial" charset="0"/>
            </a:endParaRPr>
          </a:p>
        </p:txBody>
      </p:sp>
    </p:spTree>
    <p:extLst>
      <p:ext uri="{BB962C8B-B14F-4D97-AF65-F5344CB8AC3E}">
        <p14:creationId xmlns:p14="http://schemas.microsoft.com/office/powerpoint/2010/main" val="3655984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Remote Management </a:t>
            </a:r>
            <a:r>
              <a:rPr lang="en-US" dirty="0" smtClean="0"/>
              <a:t>of a Windows Server</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CA" b="0" dirty="0" smtClean="0"/>
              <a:t>Enable </a:t>
            </a:r>
            <a:r>
              <a:rPr lang="en-CA" b="0" dirty="0"/>
              <a:t>remote </a:t>
            </a:r>
            <a:r>
              <a:rPr lang="en-CA" b="0" dirty="0" smtClean="0"/>
              <a:t>management</a:t>
            </a:r>
            <a:endParaRPr lang="en-CA" b="0" dirty="0"/>
          </a:p>
          <a:p>
            <a:pPr lvl="0"/>
            <a:r>
              <a:rPr lang="en-CA" b="0" dirty="0" smtClean="0"/>
              <a:t>View </a:t>
            </a:r>
            <a:r>
              <a:rPr lang="en-CA" b="0" dirty="0"/>
              <a:t>the operating system version of a remote </a:t>
            </a:r>
            <a:r>
              <a:rPr lang="en-CA" b="0" dirty="0" smtClean="0"/>
              <a:t>server by </a:t>
            </a:r>
            <a:r>
              <a:rPr lang="en-CA" b="0" dirty="0"/>
              <a:t>using </a:t>
            </a:r>
            <a:r>
              <a:rPr lang="en-CA" b="0" dirty="0" err="1" smtClean="0"/>
              <a:t>WinRS</a:t>
            </a:r>
            <a:endParaRPr lang="en-CA" b="0" dirty="0"/>
          </a:p>
          <a:p>
            <a:pPr lvl="0"/>
            <a:r>
              <a:rPr lang="en-CA" b="0" dirty="0" smtClean="0"/>
              <a:t>View </a:t>
            </a:r>
            <a:r>
              <a:rPr lang="en-CA" b="0" dirty="0"/>
              <a:t>running processes remotely </a:t>
            </a:r>
            <a:r>
              <a:rPr lang="en-CA" b="0" dirty="0" smtClean="0"/>
              <a:t>by using </a:t>
            </a:r>
            <a:r>
              <a:rPr lang="en-CA" b="0" dirty="0"/>
              <a:t>Windows </a:t>
            </a:r>
            <a:r>
              <a:rPr lang="en-CA" b="0" dirty="0" smtClean="0"/>
              <a:t>PowerShell</a:t>
            </a:r>
            <a:endParaRPr lang="en-CA" b="0" dirty="0"/>
          </a:p>
          <a:p>
            <a:pPr lvl="0"/>
            <a:r>
              <a:rPr lang="en-CA" b="0" dirty="0" smtClean="0"/>
              <a:t>Establish </a:t>
            </a:r>
            <a:r>
              <a:rPr lang="en-CA" b="0" dirty="0"/>
              <a:t>a PowerShell remote </a:t>
            </a:r>
            <a:r>
              <a:rPr lang="en-CA" b="0" dirty="0" smtClean="0"/>
              <a:t>session</a:t>
            </a:r>
            <a:endParaRPr lang="en-CA" b="0" dirty="0"/>
          </a:p>
          <a:p>
            <a:pPr lvl="0"/>
            <a:r>
              <a:rPr lang="en-CA" b="0" dirty="0" smtClean="0"/>
              <a:t>Install </a:t>
            </a:r>
            <a:r>
              <a:rPr lang="en-CA" b="0" dirty="0"/>
              <a:t>a Windows Server 2008 feature remotely </a:t>
            </a:r>
            <a:r>
              <a:rPr lang="en-CA" b="0" dirty="0" smtClean="0"/>
              <a:t>by using </a:t>
            </a:r>
            <a:r>
              <a:rPr lang="en-CA" b="0" dirty="0"/>
              <a:t>a PowerShell remote session</a:t>
            </a:r>
          </a:p>
          <a:p>
            <a:pPr lvl="0"/>
            <a:r>
              <a:rPr lang="en-CA" b="0" dirty="0" smtClean="0"/>
              <a:t>Check </a:t>
            </a:r>
            <a:r>
              <a:rPr lang="en-CA" b="0" dirty="0"/>
              <a:t>the list of installed hotfixes on multiple remote computers </a:t>
            </a:r>
            <a:r>
              <a:rPr lang="en-CA" b="0" dirty="0" smtClean="0"/>
              <a:t>by using </a:t>
            </a:r>
            <a:r>
              <a:rPr lang="en-CA" b="0" dirty="0"/>
              <a:t>a PowerShell remote </a:t>
            </a:r>
            <a:r>
              <a:rPr lang="en-CA" b="0" dirty="0" smtClean="0"/>
              <a:t>session</a:t>
            </a:r>
            <a:endParaRPr lang="en-CA" b="0" dirty="0"/>
          </a:p>
          <a:p>
            <a:endParaRPr lang="en-US" b="0" dirty="0"/>
          </a:p>
        </p:txBody>
      </p:sp>
    </p:spTree>
    <p:extLst>
      <p:ext uri="{BB962C8B-B14F-4D97-AF65-F5344CB8AC3E}">
        <p14:creationId xmlns:p14="http://schemas.microsoft.com/office/powerpoint/2010/main" val="217611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Remote MMC Consoles</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7099" y="2085195"/>
            <a:ext cx="5724453" cy="415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4"/>
          <p:cNvSpPr>
            <a:spLocks noChangeArrowheads="1"/>
          </p:cNvSpPr>
          <p:nvPr/>
        </p:nvSpPr>
        <p:spPr bwMode="auto">
          <a:xfrm>
            <a:off x="209440" y="909947"/>
            <a:ext cx="8699500" cy="987092"/>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Remote connection to MMC consoles allows you to manage remote servers by using the same familiar MMC consoles that you would use locally</a:t>
            </a:r>
            <a:endParaRPr lang="en-US" dirty="0">
              <a:cs typeface="Arial" charset="0"/>
            </a:endParaRPr>
          </a:p>
        </p:txBody>
      </p:sp>
    </p:spTree>
    <p:extLst>
      <p:ext uri="{BB962C8B-B14F-4D97-AF65-F5344CB8AC3E}">
        <p14:creationId xmlns:p14="http://schemas.microsoft.com/office/powerpoint/2010/main" val="2456242035"/>
      </p:ext>
    </p:extLst>
  </p:cSld>
  <p:clrMapOvr>
    <a:masterClrMapping/>
  </p:clrMapOvr>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3337</Words>
  <Application>Microsoft Office PowerPoint</Application>
  <PresentationFormat>On-screen Show (4:3)</PresentationFormat>
  <Paragraphs>417</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NG_MOC_Template</vt:lpstr>
      <vt:lpstr>PowerPoint Presentation</vt:lpstr>
      <vt:lpstr>Module Overview</vt:lpstr>
      <vt:lpstr>Lesson 1: Remote Server Management Tools</vt:lpstr>
      <vt:lpstr>Benefits of Remote Administration</vt:lpstr>
      <vt:lpstr>Remote Desktop</vt:lpstr>
      <vt:lpstr>Windows Remote Management Service</vt:lpstr>
      <vt:lpstr>Remote Administration with Windows PowerShell</vt:lpstr>
      <vt:lpstr>Demonstration: Remote Management of a Windows Server</vt:lpstr>
      <vt:lpstr>Remote MMC Consoles</vt:lpstr>
      <vt:lpstr>Lesson 2: Decentralizing Systems Administration</vt:lpstr>
      <vt:lpstr>Benefits of Role Based Access Control</vt:lpstr>
      <vt:lpstr>Managing Administrative Permissions</vt:lpstr>
      <vt:lpstr>Delegating Administrative Permissions</vt:lpstr>
      <vt:lpstr>Demonstration: Delegating Control of Active Directory Objects</vt:lpstr>
      <vt:lpstr>Delegation Policies and Procedures</vt:lpstr>
      <vt:lpstr>Securing Sensitive Groups</vt:lpstr>
      <vt:lpstr>Discussion: Planning Role-Based Access Control</vt:lpstr>
      <vt:lpstr>Lab: Role-Based Systems Administration</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2011-08-18T10:17:57Z</dcterms:modified>
</cp:coreProperties>
</file>